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2"/>
  </p:notesMasterIdLst>
  <p:handoutMasterIdLst>
    <p:handoutMasterId r:id="rId33"/>
  </p:handoutMasterIdLst>
  <p:sldIdLst>
    <p:sldId id="256" r:id="rId3"/>
    <p:sldId id="266" r:id="rId4"/>
    <p:sldId id="312" r:id="rId5"/>
    <p:sldId id="292" r:id="rId6"/>
    <p:sldId id="295" r:id="rId7"/>
    <p:sldId id="257" r:id="rId8"/>
    <p:sldId id="311" r:id="rId9"/>
    <p:sldId id="276" r:id="rId10"/>
    <p:sldId id="286" r:id="rId11"/>
    <p:sldId id="258" r:id="rId12"/>
    <p:sldId id="277" r:id="rId13"/>
    <p:sldId id="296" r:id="rId14"/>
    <p:sldId id="304" r:id="rId15"/>
    <p:sldId id="261" r:id="rId16"/>
    <p:sldId id="278" r:id="rId17"/>
    <p:sldId id="297" r:id="rId18"/>
    <p:sldId id="298" r:id="rId19"/>
    <p:sldId id="299" r:id="rId20"/>
    <p:sldId id="282" r:id="rId21"/>
    <p:sldId id="310" r:id="rId22"/>
    <p:sldId id="284" r:id="rId23"/>
    <p:sldId id="285" r:id="rId24"/>
    <p:sldId id="300" r:id="rId25"/>
    <p:sldId id="306" r:id="rId26"/>
    <p:sldId id="307" r:id="rId27"/>
    <p:sldId id="308" r:id="rId28"/>
    <p:sldId id="309" r:id="rId29"/>
    <p:sldId id="293" r:id="rId30"/>
    <p:sldId id="29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85903" autoAdjust="0"/>
  </p:normalViewPr>
  <p:slideViewPr>
    <p:cSldViewPr snapToGrid="0">
      <p:cViewPr>
        <p:scale>
          <a:sx n="79" d="100"/>
          <a:sy n="79" d="100"/>
        </p:scale>
        <p:origin x="-1382" y="-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E2554C-3BEF-EE48-82FA-6848427F9F3E}" type="datetimeFigureOut">
              <a:rPr lang="en-US" smtClean="0"/>
              <a:t>2/5/2017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8DCD96-9235-AF49-8A8F-5E2D6BC1FEFA}" type="slidenum">
              <a:rPr lang="en-US" smtClean="0"/>
              <a:t>‹#›</a:t>
            </a:fld>
            <a:endParaRPr lang="en-US"/>
          </a:p>
        </p:txBody>
      </p:sp>
    </p:spTree>
    <p:extLst>
      <p:ext uri="{BB962C8B-B14F-4D97-AF65-F5344CB8AC3E}">
        <p14:creationId xmlns:p14="http://schemas.microsoft.com/office/powerpoint/2010/main" val="14345893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F255-5B29-4619-ABF7-E7AAD6C36657}" type="datetimeFigureOut">
              <a:rPr lang="en-US" smtClean="0"/>
              <a:t>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5F04-FEE0-40CF-A294-F27CE6E8B87C}" type="slidenum">
              <a:rPr lang="en-US" smtClean="0"/>
              <a:t>‹#›</a:t>
            </a:fld>
            <a:endParaRPr lang="en-US"/>
          </a:p>
        </p:txBody>
      </p:sp>
    </p:spTree>
    <p:extLst>
      <p:ext uri="{BB962C8B-B14F-4D97-AF65-F5344CB8AC3E}">
        <p14:creationId xmlns:p14="http://schemas.microsoft.com/office/powerpoint/2010/main" val="15599052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a:t>
            </a:fld>
            <a:endParaRPr lang="en-US" dirty="0"/>
          </a:p>
        </p:txBody>
      </p:sp>
    </p:spTree>
    <p:extLst>
      <p:ext uri="{BB962C8B-B14F-4D97-AF65-F5344CB8AC3E}">
        <p14:creationId xmlns:p14="http://schemas.microsoft.com/office/powerpoint/2010/main" val="170194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14</a:t>
            </a:fld>
            <a:endParaRPr lang="en-US"/>
          </a:p>
        </p:txBody>
      </p:sp>
    </p:spTree>
    <p:extLst>
      <p:ext uri="{BB962C8B-B14F-4D97-AF65-F5344CB8AC3E}">
        <p14:creationId xmlns:p14="http://schemas.microsoft.com/office/powerpoint/2010/main" val="224522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15</a:t>
            </a:fld>
            <a:endParaRPr lang="en-US"/>
          </a:p>
        </p:txBody>
      </p:sp>
    </p:spTree>
    <p:extLst>
      <p:ext uri="{BB962C8B-B14F-4D97-AF65-F5344CB8AC3E}">
        <p14:creationId xmlns:p14="http://schemas.microsoft.com/office/powerpoint/2010/main" val="391323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Giving honest opinion when under challenges </a:t>
            </a:r>
            <a:r>
              <a:rPr lang="is-IS" sz="1200" dirty="0" smtClean="0">
                <a:solidFill>
                  <a:srgbClr val="FF0000"/>
                </a:solidFill>
              </a:rPr>
              <a:t>… e.g., fearful sitution</a:t>
            </a:r>
            <a:endParaRPr lang="en-US" sz="12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16</a:t>
            </a:fld>
            <a:endParaRPr lang="en-US"/>
          </a:p>
        </p:txBody>
      </p:sp>
    </p:spTree>
    <p:extLst>
      <p:ext uri="{BB962C8B-B14F-4D97-AF65-F5344CB8AC3E}">
        <p14:creationId xmlns:p14="http://schemas.microsoft.com/office/powerpoint/2010/main" val="117882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21</a:t>
            </a:fld>
            <a:endParaRPr lang="en-US"/>
          </a:p>
        </p:txBody>
      </p:sp>
    </p:spTree>
    <p:extLst>
      <p:ext uri="{BB962C8B-B14F-4D97-AF65-F5344CB8AC3E}">
        <p14:creationId xmlns:p14="http://schemas.microsoft.com/office/powerpoint/2010/main" val="349990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22</a:t>
            </a:fld>
            <a:endParaRPr lang="en-US"/>
          </a:p>
        </p:txBody>
      </p:sp>
    </p:spTree>
    <p:extLst>
      <p:ext uri="{BB962C8B-B14F-4D97-AF65-F5344CB8AC3E}">
        <p14:creationId xmlns:p14="http://schemas.microsoft.com/office/powerpoint/2010/main" val="249745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a:t>
            </a:fld>
            <a:endParaRPr lang="en-US"/>
          </a:p>
        </p:txBody>
      </p:sp>
    </p:spTree>
    <p:extLst>
      <p:ext uri="{BB962C8B-B14F-4D97-AF65-F5344CB8AC3E}">
        <p14:creationId xmlns:p14="http://schemas.microsoft.com/office/powerpoint/2010/main" val="320735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6</a:t>
            </a:fld>
            <a:endParaRPr lang="en-US"/>
          </a:p>
        </p:txBody>
      </p:sp>
    </p:spTree>
    <p:extLst>
      <p:ext uri="{BB962C8B-B14F-4D97-AF65-F5344CB8AC3E}">
        <p14:creationId xmlns:p14="http://schemas.microsoft.com/office/powerpoint/2010/main" val="14855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7</a:t>
            </a:fld>
            <a:endParaRPr lang="en-US"/>
          </a:p>
        </p:txBody>
      </p:sp>
    </p:spTree>
    <p:extLst>
      <p:ext uri="{BB962C8B-B14F-4D97-AF65-F5344CB8AC3E}">
        <p14:creationId xmlns:p14="http://schemas.microsoft.com/office/powerpoint/2010/main" val="346061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8</a:t>
            </a:fld>
            <a:endParaRPr lang="en-US"/>
          </a:p>
        </p:txBody>
      </p:sp>
    </p:spTree>
    <p:extLst>
      <p:ext uri="{BB962C8B-B14F-4D97-AF65-F5344CB8AC3E}">
        <p14:creationId xmlns:p14="http://schemas.microsoft.com/office/powerpoint/2010/main" val="255100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9</a:t>
            </a:fld>
            <a:endParaRPr lang="en-US"/>
          </a:p>
        </p:txBody>
      </p:sp>
    </p:spTree>
    <p:extLst>
      <p:ext uri="{BB962C8B-B14F-4D97-AF65-F5344CB8AC3E}">
        <p14:creationId xmlns:p14="http://schemas.microsoft.com/office/powerpoint/2010/main" val="201465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10</a:t>
            </a:fld>
            <a:endParaRPr lang="en-US"/>
          </a:p>
        </p:txBody>
      </p:sp>
    </p:spTree>
    <p:extLst>
      <p:ext uri="{BB962C8B-B14F-4D97-AF65-F5344CB8AC3E}">
        <p14:creationId xmlns:p14="http://schemas.microsoft.com/office/powerpoint/2010/main" val="10585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11</a:t>
            </a:fld>
            <a:endParaRPr lang="en-US"/>
          </a:p>
        </p:txBody>
      </p:sp>
    </p:spTree>
    <p:extLst>
      <p:ext uri="{BB962C8B-B14F-4D97-AF65-F5344CB8AC3E}">
        <p14:creationId xmlns:p14="http://schemas.microsoft.com/office/powerpoint/2010/main" val="161620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13</a:t>
            </a:fld>
            <a:endParaRPr lang="en-US"/>
          </a:p>
        </p:txBody>
      </p:sp>
    </p:spTree>
    <p:extLst>
      <p:ext uri="{BB962C8B-B14F-4D97-AF65-F5344CB8AC3E}">
        <p14:creationId xmlns:p14="http://schemas.microsoft.com/office/powerpoint/2010/main" val="1818618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0" name="Shape 30"/>
          <p:cNvSpPr>
            <a:spLocks noGrp="1"/>
          </p:cNvSpPr>
          <p:nvPr>
            <p:ph type="title"/>
          </p:nvPr>
        </p:nvSpPr>
        <p:spPr>
          <a:xfrm>
            <a:off x="776883" y="401836"/>
            <a:ext cx="7590235" cy="1660922"/>
          </a:xfrm>
          <a:prstGeom prst="rect">
            <a:avLst/>
          </a:prstGeom>
        </p:spPr>
        <p:txBody>
          <a:bodyPr/>
          <a:lstStyle/>
          <a:p>
            <a:r>
              <a:t>Title Text</a:t>
            </a:r>
          </a:p>
        </p:txBody>
      </p:sp>
      <p:sp>
        <p:nvSpPr>
          <p:cNvPr id="31" name="Shape 31"/>
          <p:cNvSpPr>
            <a:spLocks noGrp="1"/>
          </p:cNvSpPr>
          <p:nvPr>
            <p:ph type="body" idx="1"/>
          </p:nvPr>
        </p:nvSpPr>
        <p:spPr>
          <a:xfrm>
            <a:off x="776883" y="2125267"/>
            <a:ext cx="7590235"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850629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B06AE7E8-D581-8945-BB2A-8FFDB929A8B6}" type="datetime1">
              <a:rPr lang="en-US" smtClean="0"/>
              <a:t>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34645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4355336-8E00-1842-865F-B37648FE889F}" type="datetime1">
              <a:rPr lang="en-US" smtClean="0"/>
              <a:t>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167916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EEE728-AA7D-7649-8116-F4F4B495E90D}" type="datetime1">
              <a:rPr lang="en-US" smtClean="0"/>
              <a:t>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72273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5211FB7-F66A-BB4A-A994-89C7AC9057A3}"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95641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28CEC1A-5056-1241-91B2-2F54BF673D60}"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11904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FC1ED8E-FEDA-0741-8092-49EFF6C8FCB2}"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054276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40DF8E1-B788-4041-9A61-C35392A3C47F}"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42811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9" name="Shape 39"/>
          <p:cNvSpPr>
            <a:spLocks noGrp="1"/>
          </p:cNvSpPr>
          <p:nvPr>
            <p:ph type="pic" sz="quarter" idx="13"/>
          </p:nvPr>
        </p:nvSpPr>
        <p:spPr>
          <a:xfrm>
            <a:off x="5331024" y="2125266"/>
            <a:ext cx="3036094" cy="4018361"/>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776883" y="401836"/>
            <a:ext cx="7590235" cy="1660922"/>
          </a:xfrm>
          <a:prstGeom prst="rect">
            <a:avLst/>
          </a:prstGeom>
        </p:spPr>
        <p:txBody>
          <a:bodyPr/>
          <a:lstStyle/>
          <a:p>
            <a:r>
              <a:t>Title Text</a:t>
            </a:r>
          </a:p>
        </p:txBody>
      </p:sp>
      <p:sp>
        <p:nvSpPr>
          <p:cNvPr id="41" name="Shape 41"/>
          <p:cNvSpPr>
            <a:spLocks noGrp="1"/>
          </p:cNvSpPr>
          <p:nvPr>
            <p:ph type="body" sz="half" idx="1"/>
          </p:nvPr>
        </p:nvSpPr>
        <p:spPr>
          <a:xfrm>
            <a:off x="776883" y="2125267"/>
            <a:ext cx="3795117"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8251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57" name="Shape 57"/>
          <p:cNvSpPr>
            <a:spLocks noGrp="1"/>
          </p:cNvSpPr>
          <p:nvPr>
            <p:ph type="pic" sz="quarter" idx="13"/>
          </p:nvPr>
        </p:nvSpPr>
        <p:spPr>
          <a:xfrm>
            <a:off x="428626" y="440272"/>
            <a:ext cx="3170039" cy="2920010"/>
          </a:xfrm>
          <a:prstGeom prst="rect">
            <a:avLst/>
          </a:prstGeom>
        </p:spPr>
        <p:txBody>
          <a:bodyPr lIns="91439" tIns="45719" rIns="91439" bIns="45719" anchor="t">
            <a:noAutofit/>
          </a:bodyPr>
          <a:lstStyle/>
          <a:p>
            <a:endParaRPr/>
          </a:p>
        </p:txBody>
      </p:sp>
      <p:sp>
        <p:nvSpPr>
          <p:cNvPr id="58" name="Shape 58"/>
          <p:cNvSpPr>
            <a:spLocks noGrp="1"/>
          </p:cNvSpPr>
          <p:nvPr>
            <p:ph type="pic" idx="14"/>
          </p:nvPr>
        </p:nvSpPr>
        <p:spPr>
          <a:xfrm>
            <a:off x="3741540" y="444218"/>
            <a:ext cx="4947047" cy="5973962"/>
          </a:xfrm>
          <a:prstGeom prst="rect">
            <a:avLst/>
          </a:prstGeom>
        </p:spPr>
        <p:txBody>
          <a:bodyPr lIns="91439" tIns="45719" rIns="91439" bIns="45719" anchor="t">
            <a:noAutofit/>
          </a:bodyPr>
          <a:lstStyle/>
          <a:p>
            <a:endParaRPr/>
          </a:p>
        </p:txBody>
      </p:sp>
      <p:sp>
        <p:nvSpPr>
          <p:cNvPr id="59" name="Shape 59"/>
          <p:cNvSpPr>
            <a:spLocks noGrp="1"/>
          </p:cNvSpPr>
          <p:nvPr>
            <p:ph type="pic" sz="quarter" idx="15"/>
          </p:nvPr>
        </p:nvSpPr>
        <p:spPr>
          <a:xfrm>
            <a:off x="428626" y="3497720"/>
            <a:ext cx="3170039" cy="2911080"/>
          </a:xfrm>
          <a:prstGeom prst="rect">
            <a:avLst/>
          </a:prstGeom>
        </p:spPr>
        <p:txBody>
          <a:bodyPr lIns="91439" tIns="45719" rIns="91439" bIns="45719" anchor="t">
            <a:noAutofit/>
          </a:bodyPr>
          <a:lstStyle/>
          <a:p>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1957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7" name="Shape 6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4117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lvl1pPr>
              <a:tabLst>
                <a:tab pos="1044736" algn="l"/>
              </a:tabLst>
            </a:lvl1pPr>
          </a:lstStyle>
          <a:p>
            <a:r>
              <a:t>Title Text</a:t>
            </a:r>
          </a:p>
        </p:txBody>
      </p:sp>
      <p:sp>
        <p:nvSpPr>
          <p:cNvPr id="12" name="Shape 1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29799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C8A65E3-03F8-7A47-8B6B-81DEBA9968F3}"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307948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37640E0-7950-D041-A015-D12EAED89F38}"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5433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723C5C4-389A-3F46-9AB0-EAFFF3061485}"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75028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AC32737-4C5A-1344-BE6A-D6EB752BC788}"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87865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76883" y="660797"/>
            <a:ext cx="7590235" cy="553640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8"/>
              </a:buBlip>
            </a:lvl1pPr>
            <a:lvl2pPr>
              <a:buBlip>
                <a:blip r:embed="rId8"/>
              </a:buBlip>
            </a:lvl2pPr>
            <a:lvl3pPr>
              <a:buBlip>
                <a:blip r:embed="rId8"/>
              </a:buBlip>
            </a:lvl3pPr>
            <a:lvl4pPr>
              <a:buBlip>
                <a:blip r:embed="rId8"/>
              </a:buBlip>
            </a:lvl4pPr>
            <a:lvl5pPr>
              <a:buBlip>
                <a:blip r:embed="rId8"/>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370013" y="1371600"/>
            <a:ext cx="7315201" cy="4651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4442501" y="6590110"/>
            <a:ext cx="250069" cy="248658"/>
          </a:xfrm>
          <a:prstGeom prst="rect">
            <a:avLst/>
          </a:prstGeom>
          <a:ln w="12700">
            <a:miter lim="400000"/>
          </a:ln>
        </p:spPr>
        <p:txBody>
          <a:bodyPr wrap="none" lIns="50800" tIns="50800" rIns="50800" bIns="50800">
            <a:spAutoFit/>
          </a:bodyPr>
          <a:lstStyle>
            <a:lvl1pPr>
              <a:defRPr sz="949" b="1">
                <a:solidFill>
                  <a:srgbClr val="454428"/>
                </a:solidFill>
              </a:defRPr>
            </a:lvl1pPr>
          </a:lstStyle>
          <a:p>
            <a:pPr algn="ctr" defTabSz="308063" hangingPunct="0"/>
            <a:fld id="{86CB4B4D-7CA3-9044-876B-883B54F8677D}" type="slidenum">
              <a:rPr lang="en-US" kern="0" smtClean="0">
                <a:latin typeface="Didot"/>
                <a:sym typeface="Didot"/>
              </a:rPr>
              <a:pPr algn="ctr" defTabSz="308063" hangingPunct="0"/>
              <a:t>‹#›</a:t>
            </a:fld>
            <a:endParaRPr lang="en-US" kern="0">
              <a:latin typeface="Didot"/>
              <a:sym typeface="Didot"/>
            </a:endParaRPr>
          </a:p>
        </p:txBody>
      </p:sp>
    </p:spTree>
    <p:extLst>
      <p:ext uri="{BB962C8B-B14F-4D97-AF65-F5344CB8AC3E}">
        <p14:creationId xmlns:p14="http://schemas.microsoft.com/office/powerpoint/2010/main" val="38642960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81" r:id="rId5"/>
  </p:sldLayoutIdLst>
  <p:transition spd="med"/>
  <p:hf hdr="0" ftr="0" dt="0"/>
  <p:txStyles>
    <p:titleStyle>
      <a:lvl1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1pPr>
      <a:lvl2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2pPr>
      <a:lvl3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3pPr>
      <a:lvl4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4pPr>
      <a:lvl5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5pPr>
      <a:lvl6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6pPr>
      <a:lvl7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7pPr>
      <a:lvl8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8pPr>
      <a:lvl9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9pPr>
    </p:titleStyle>
    <p:bodyStyle>
      <a:lvl1pPr marL="234396"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1pPr>
      <a:lvl2pPr marL="468792"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2pPr>
      <a:lvl3pPr marL="703188"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3pPr>
      <a:lvl4pPr marL="937584"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4pPr>
      <a:lvl5pPr marL="1171980"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5pPr>
      <a:lvl6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6pPr>
      <a:lvl7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7pPr>
      <a:lvl8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8pPr>
      <a:lvl9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9pPr>
    </p:bodyStyle>
    <p:otherStyle>
      <a:lvl1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1pPr>
      <a:lvl2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2pPr>
      <a:lvl3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3pPr>
      <a:lvl4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4pPr>
      <a:lvl5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5pPr>
      <a:lvl6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6pPr>
      <a:lvl7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7pPr>
      <a:lvl8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8pPr>
      <a:lvl9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0" y="6228371"/>
            <a:ext cx="423356" cy="365125"/>
          </a:xfrm>
          <a:prstGeom prst="rect">
            <a:avLst/>
          </a:prstGeom>
        </p:spPr>
        <p:txBody>
          <a:bodyPr vert="horz" lIns="91440" tIns="45720" rIns="91440" bIns="45720" rtlCol="0" anchor="ctr"/>
          <a:lstStyle>
            <a:lvl1pPr algn="r">
              <a:defRPr sz="1200">
                <a:solidFill>
                  <a:srgbClr val="FFFFFF"/>
                </a:solidFill>
              </a:defRPr>
            </a:lvl1pPr>
          </a:lstStyle>
          <a:p>
            <a:fld id="{D64212AE-C6D7-4DAE-B05A-60F3647E62E0}" type="slidenum">
              <a:rPr lang="en-US" smtClean="0"/>
              <a:pPr/>
              <a:t>‹#›</a:t>
            </a:fld>
            <a:endParaRPr lang="en-US"/>
          </a:p>
        </p:txBody>
      </p:sp>
    </p:spTree>
    <p:extLst>
      <p:ext uri="{BB962C8B-B14F-4D97-AF65-F5344CB8AC3E}">
        <p14:creationId xmlns:p14="http://schemas.microsoft.com/office/powerpoint/2010/main" val="19541166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Majlis Ansarullah</a:t>
            </a:r>
            <a:r>
              <a:rPr lang="en-US" b="1" dirty="0"/>
              <a:t/>
            </a:r>
            <a:br>
              <a:rPr lang="en-US" b="1" dirty="0"/>
            </a:br>
            <a:r>
              <a:rPr lang="en-US" b="1" dirty="0" smtClean="0"/>
              <a:t>Monthly Meeting</a:t>
            </a:r>
            <a:endParaRPr lang="en-US" b="1" dirty="0"/>
          </a:p>
        </p:txBody>
      </p:sp>
      <p:sp>
        <p:nvSpPr>
          <p:cNvPr id="3" name="Subtitle 2"/>
          <p:cNvSpPr>
            <a:spLocks noGrp="1"/>
          </p:cNvSpPr>
          <p:nvPr>
            <p:ph type="subTitle" idx="1"/>
          </p:nvPr>
        </p:nvSpPr>
        <p:spPr/>
        <p:txBody>
          <a:bodyPr/>
          <a:lstStyle/>
          <a:p>
            <a:r>
              <a:rPr lang="en-US" b="1" dirty="0" smtClean="0"/>
              <a:t>Feb 2017</a:t>
            </a:r>
            <a:endParaRPr lang="en-US" b="1" dirty="0"/>
          </a:p>
        </p:txBody>
      </p:sp>
      <p:sp>
        <p:nvSpPr>
          <p:cNvPr id="4" name="TextBox 3"/>
          <p:cNvSpPr txBox="1"/>
          <p:nvPr/>
        </p:nvSpPr>
        <p:spPr>
          <a:xfrm>
            <a:off x="3621975" y="5717310"/>
            <a:ext cx="5522026" cy="461665"/>
          </a:xfrm>
          <a:prstGeom prst="rect">
            <a:avLst/>
          </a:prstGeom>
          <a:noFill/>
        </p:spPr>
        <p:txBody>
          <a:bodyPr wrap="square" rtlCol="0">
            <a:spAutoFit/>
          </a:bodyPr>
          <a:lstStyle/>
          <a:p>
            <a:pPr algn="r"/>
            <a:r>
              <a:rPr lang="en-US" sz="1200" dirty="0" smtClean="0"/>
              <a:t>This slide deck contains images licensed for the purpose of this presentation only.  </a:t>
            </a:r>
          </a:p>
          <a:p>
            <a:pPr algn="r"/>
            <a:r>
              <a:rPr lang="en-US" sz="1200" dirty="0" smtClean="0"/>
              <a:t>No one is permitted to use the images for any other use, without prior permission.</a:t>
            </a:r>
            <a:endParaRPr lang="en-US" sz="1200" dirty="0"/>
          </a:p>
        </p:txBody>
      </p:sp>
      <p:sp>
        <p:nvSpPr>
          <p:cNvPr id="5" name="Slide Number Placeholder 4"/>
          <p:cNvSpPr>
            <a:spLocks noGrp="1"/>
          </p:cNvSpPr>
          <p:nvPr>
            <p:ph type="sldNum" sz="quarter" idx="12"/>
          </p:nvPr>
        </p:nvSpPr>
        <p:spPr/>
        <p:txBody>
          <a:bodyPr/>
          <a:lstStyle/>
          <a:p>
            <a:fld id="{D64212AE-C6D7-4DAE-B05A-60F3647E62E0}" type="slidenum">
              <a:rPr lang="en-US" smtClean="0"/>
              <a:t>1</a:t>
            </a:fld>
            <a:endParaRPr lang="en-US"/>
          </a:p>
        </p:txBody>
      </p:sp>
    </p:spTree>
    <p:extLst>
      <p:ext uri="{BB962C8B-B14F-4D97-AF65-F5344CB8AC3E}">
        <p14:creationId xmlns:p14="http://schemas.microsoft.com/office/powerpoint/2010/main" val="277326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094938"/>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68947" y="298296"/>
            <a:ext cx="2915857" cy="769441"/>
          </a:xfrm>
          <a:prstGeom prst="rect">
            <a:avLst/>
          </a:prstGeom>
          <a:noFill/>
        </p:spPr>
        <p:txBody>
          <a:bodyPr wrap="none" rtlCol="0">
            <a:spAutoFit/>
          </a:bodyPr>
          <a:lstStyle/>
          <a:p>
            <a:r>
              <a:rPr lang="en-US" sz="4400" b="1" dirty="0" smtClean="0">
                <a:solidFill>
                  <a:schemeClr val="bg1"/>
                </a:solidFill>
              </a:rPr>
              <a:t>Discussion I</a:t>
            </a:r>
            <a:endParaRPr lang="en-US" sz="4400" b="1" dirty="0">
              <a:solidFill>
                <a:schemeClr val="bg1"/>
              </a:solidFill>
            </a:endParaRPr>
          </a:p>
        </p:txBody>
      </p:sp>
      <p:sp>
        <p:nvSpPr>
          <p:cNvPr id="6" name="TextBox 5"/>
          <p:cNvSpPr txBox="1"/>
          <p:nvPr/>
        </p:nvSpPr>
        <p:spPr>
          <a:xfrm>
            <a:off x="302268" y="1284363"/>
            <a:ext cx="4269732" cy="4524315"/>
          </a:xfrm>
          <a:prstGeom prst="rect">
            <a:avLst/>
          </a:prstGeom>
          <a:noFill/>
        </p:spPr>
        <p:txBody>
          <a:bodyPr wrap="square" rtlCol="0">
            <a:spAutoFit/>
          </a:bodyPr>
          <a:lstStyle/>
          <a:p>
            <a:pPr lvl="0"/>
            <a:r>
              <a:rPr lang="en-US" sz="2400" dirty="0" smtClean="0"/>
              <a:t>You’re a respected and successful doctor in your </a:t>
            </a:r>
            <a:r>
              <a:rPr lang="en-US" sz="2400" dirty="0" err="1" smtClean="0"/>
              <a:t>Jama’at</a:t>
            </a:r>
            <a:r>
              <a:rPr lang="en-US" sz="2400" dirty="0" smtClean="0"/>
              <a:t>. A fellow </a:t>
            </a:r>
            <a:r>
              <a:rPr lang="en-US" sz="2400" dirty="0" err="1" smtClean="0"/>
              <a:t>nasir</a:t>
            </a:r>
            <a:r>
              <a:rPr lang="en-US" sz="2400" dirty="0" smtClean="0"/>
              <a:t> calls you one evening.  His son is struggling in high school and lacks direction regarding his future.  The </a:t>
            </a:r>
            <a:r>
              <a:rPr lang="en-US" sz="2400" dirty="0" err="1" smtClean="0"/>
              <a:t>nasir</a:t>
            </a:r>
            <a:r>
              <a:rPr lang="en-US" sz="2400" dirty="0" smtClean="0"/>
              <a:t> pleads with you to let his son know about all the great things about being a doctor and to convince him to pursue medicine. What you should do?</a:t>
            </a:r>
            <a:endParaRPr lang="en-US" sz="2400" dirty="0"/>
          </a:p>
        </p:txBody>
      </p:sp>
      <p:sp>
        <p:nvSpPr>
          <p:cNvPr id="4" name="Slide Number Placeholder 3"/>
          <p:cNvSpPr>
            <a:spLocks noGrp="1"/>
          </p:cNvSpPr>
          <p:nvPr>
            <p:ph type="sldNum" sz="quarter" idx="12"/>
          </p:nvPr>
        </p:nvSpPr>
        <p:spPr/>
        <p:txBody>
          <a:bodyPr/>
          <a:lstStyle/>
          <a:p>
            <a:fld id="{D64212AE-C6D7-4DAE-B05A-60F3647E62E0}" type="slidenum">
              <a:rPr lang="en-US" smtClean="0"/>
              <a:t>10</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350626"/>
            <a:ext cx="4219662" cy="4547858"/>
          </a:xfrm>
          <a:prstGeom prst="rect">
            <a:avLst/>
          </a:prstGeom>
        </p:spPr>
      </p:pic>
    </p:spTree>
    <p:extLst>
      <p:ext uri="{BB962C8B-B14F-4D97-AF65-F5344CB8AC3E}">
        <p14:creationId xmlns:p14="http://schemas.microsoft.com/office/powerpoint/2010/main" val="1904279119"/>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0" y="1380782"/>
            <a:ext cx="8998226" cy="4524315"/>
          </a:xfrm>
          <a:prstGeom prst="rect">
            <a:avLst/>
          </a:prstGeom>
          <a:noFill/>
        </p:spPr>
        <p:txBody>
          <a:bodyPr wrap="square" rtlCol="0">
            <a:spAutoFit/>
          </a:bodyPr>
          <a:lstStyle/>
          <a:p>
            <a:pPr lvl="1"/>
            <a:r>
              <a:rPr lang="en-US" sz="2400" dirty="0" smtClean="0"/>
              <a:t>Option 1: You should call his son and let him know about how the medical profession helped you financially as well as made you better able to serve the </a:t>
            </a:r>
            <a:r>
              <a:rPr lang="en-US" sz="2400" dirty="0" err="1" smtClean="0"/>
              <a:t>Jama’at</a:t>
            </a:r>
            <a:r>
              <a:rPr lang="en-US" sz="2400" dirty="0" smtClean="0"/>
              <a:t>.</a:t>
            </a:r>
          </a:p>
          <a:p>
            <a:pPr lvl="1"/>
            <a:endParaRPr lang="en-US" sz="2400" dirty="0"/>
          </a:p>
          <a:p>
            <a:pPr lvl="1"/>
            <a:r>
              <a:rPr lang="en-US" sz="2400" dirty="0"/>
              <a:t>Option </a:t>
            </a:r>
            <a:r>
              <a:rPr lang="en-US" sz="2400" dirty="0" smtClean="0"/>
              <a:t>2: You should tell the father that you are not a career planner and you feel you are not qualified to advise his son.</a:t>
            </a:r>
          </a:p>
          <a:p>
            <a:pPr lvl="1"/>
            <a:endParaRPr lang="en-US" sz="2400" dirty="0"/>
          </a:p>
          <a:p>
            <a:pPr lvl="1"/>
            <a:r>
              <a:rPr lang="en-US" sz="2400" dirty="0" smtClean="0"/>
              <a:t>Option 3: You should tell the father that you will talk to his son, but you may not necessarily advise his son to become a doctor.</a:t>
            </a:r>
          </a:p>
          <a:p>
            <a:pPr lvl="1"/>
            <a:endParaRPr lang="en-US" sz="2400" dirty="0"/>
          </a:p>
          <a:p>
            <a:pPr lvl="1"/>
            <a:r>
              <a:rPr lang="en-US" sz="2400" dirty="0" smtClean="0"/>
              <a:t>Option 4: any other response</a:t>
            </a:r>
          </a:p>
          <a:p>
            <a:pPr lvl="1"/>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11</a:t>
            </a:fld>
            <a:endParaRPr lang="en-US"/>
          </a:p>
        </p:txBody>
      </p:sp>
    </p:spTree>
    <p:extLst>
      <p:ext uri="{BB962C8B-B14F-4D97-AF65-F5344CB8AC3E}">
        <p14:creationId xmlns:p14="http://schemas.microsoft.com/office/powerpoint/2010/main" val="416993745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166632"/>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rPr>
              <a:t>Hadhrat</a:t>
            </a:r>
            <a:r>
              <a:rPr lang="en-US" sz="2400" dirty="0">
                <a:solidFill>
                  <a:schemeClr val="tx1"/>
                </a:solidFill>
              </a:rPr>
              <a:t> </a:t>
            </a:r>
            <a:r>
              <a:rPr lang="en-US" sz="2400" dirty="0" err="1">
                <a:solidFill>
                  <a:schemeClr val="tx1"/>
                </a:solidFill>
              </a:rPr>
              <a:t>Khalifatul</a:t>
            </a:r>
            <a:r>
              <a:rPr lang="en-US" sz="2400" dirty="0">
                <a:solidFill>
                  <a:schemeClr val="tx1"/>
                </a:solidFill>
              </a:rPr>
              <a:t> </a:t>
            </a:r>
            <a:r>
              <a:rPr lang="en-US" sz="2400" dirty="0" err="1">
                <a:solidFill>
                  <a:schemeClr val="tx1"/>
                </a:solidFill>
              </a:rPr>
              <a:t>Masih</a:t>
            </a:r>
            <a:r>
              <a:rPr lang="en-US" sz="2400" dirty="0">
                <a:solidFill>
                  <a:schemeClr val="tx1"/>
                </a:solidFill>
              </a:rPr>
              <a:t> IV </a:t>
            </a:r>
            <a:r>
              <a:rPr lang="en-US" sz="2400" dirty="0" smtClean="0">
                <a:solidFill>
                  <a:schemeClr val="tx1"/>
                </a:solidFill>
              </a:rPr>
              <a:t>(</a:t>
            </a:r>
            <a:r>
              <a:rPr lang="en-US" sz="2400" dirty="0" err="1" smtClean="0">
                <a:solidFill>
                  <a:schemeClr val="tx1"/>
                </a:solidFill>
              </a:rPr>
              <a:t>ra</a:t>
            </a:r>
            <a:r>
              <a:rPr lang="en-US" sz="2400" dirty="0" smtClean="0">
                <a:solidFill>
                  <a:schemeClr val="tx1"/>
                </a:solidFill>
              </a:rPr>
              <a:t>) </a:t>
            </a:r>
            <a:r>
              <a:rPr lang="en-US" sz="2400" dirty="0">
                <a:solidFill>
                  <a:schemeClr val="tx1"/>
                </a:solidFill>
              </a:rPr>
              <a:t>said, </a:t>
            </a:r>
            <a:endParaRPr lang="en-US" sz="2400" dirty="0" smtClean="0">
              <a:solidFill>
                <a:schemeClr val="tx1"/>
              </a:solidFill>
            </a:endParaRPr>
          </a:p>
          <a:p>
            <a:endParaRPr lang="en-US" sz="2400" dirty="0">
              <a:solidFill>
                <a:schemeClr val="tx1"/>
              </a:solidFill>
            </a:endParaRPr>
          </a:p>
          <a:p>
            <a:r>
              <a:rPr lang="en-US" sz="2400" dirty="0" err="1">
                <a:solidFill>
                  <a:schemeClr val="tx1"/>
                </a:solidFill>
              </a:rPr>
              <a:t>Hadhrat</a:t>
            </a:r>
            <a:r>
              <a:rPr lang="en-US" sz="2400" dirty="0">
                <a:solidFill>
                  <a:schemeClr val="tx1"/>
                </a:solidFill>
              </a:rPr>
              <a:t> Jabir </a:t>
            </a:r>
            <a:r>
              <a:rPr lang="en-US" sz="2400" dirty="0" smtClean="0">
                <a:solidFill>
                  <a:schemeClr val="tx1"/>
                </a:solidFill>
              </a:rPr>
              <a:t>(</a:t>
            </a:r>
            <a:r>
              <a:rPr lang="en-US" sz="2400" dirty="0" err="1" smtClean="0">
                <a:solidFill>
                  <a:schemeClr val="tx1"/>
                </a:solidFill>
              </a:rPr>
              <a:t>ra</a:t>
            </a:r>
            <a:r>
              <a:rPr lang="en-US" sz="2400" dirty="0" smtClean="0">
                <a:solidFill>
                  <a:schemeClr val="tx1"/>
                </a:solidFill>
              </a:rPr>
              <a:t>) </a:t>
            </a:r>
            <a:r>
              <a:rPr lang="en-US" sz="2400" dirty="0">
                <a:solidFill>
                  <a:schemeClr val="tx1"/>
                </a:solidFill>
              </a:rPr>
              <a:t>narrates that Prophet Muhammad </a:t>
            </a:r>
            <a:r>
              <a:rPr lang="en-US" sz="2400" dirty="0" smtClean="0">
                <a:solidFill>
                  <a:schemeClr val="tx1"/>
                </a:solidFill>
              </a:rPr>
              <a:t>(saw) said </a:t>
            </a:r>
            <a:r>
              <a:rPr lang="en-US" sz="2400" dirty="0">
                <a:solidFill>
                  <a:schemeClr val="tx1"/>
                </a:solidFill>
              </a:rPr>
              <a:t>that when someone asks his brothers’ counsel then it is incumbent upon his brother to give him a sound advice. The one whose suggestion is sought is a trustee. (</a:t>
            </a:r>
            <a:r>
              <a:rPr lang="en-US" sz="2400" dirty="0" err="1">
                <a:solidFill>
                  <a:schemeClr val="tx1"/>
                </a:solidFill>
              </a:rPr>
              <a:t>Sunan</a:t>
            </a:r>
            <a:r>
              <a:rPr lang="en-US" sz="2400" dirty="0">
                <a:solidFill>
                  <a:schemeClr val="tx1"/>
                </a:solidFill>
              </a:rPr>
              <a:t> </a:t>
            </a:r>
            <a:r>
              <a:rPr lang="en-US" sz="2400" dirty="0" err="1">
                <a:solidFill>
                  <a:schemeClr val="tx1"/>
                </a:solidFill>
              </a:rPr>
              <a:t>Ibn</a:t>
            </a:r>
            <a:r>
              <a:rPr lang="en-US" sz="2400" dirty="0">
                <a:solidFill>
                  <a:schemeClr val="tx1"/>
                </a:solidFill>
              </a:rPr>
              <a:t> </a:t>
            </a:r>
            <a:r>
              <a:rPr lang="en-US" sz="2400" dirty="0" err="1">
                <a:solidFill>
                  <a:schemeClr val="tx1"/>
                </a:solidFill>
              </a:rPr>
              <a:t>Maja</a:t>
            </a:r>
            <a:r>
              <a:rPr lang="en-US" sz="2400" dirty="0">
                <a:solidFill>
                  <a:schemeClr val="tx1"/>
                </a:solidFill>
              </a:rPr>
              <a:t>, </a:t>
            </a:r>
            <a:r>
              <a:rPr lang="en-US" sz="2400" dirty="0" err="1">
                <a:solidFill>
                  <a:schemeClr val="tx1"/>
                </a:solidFill>
              </a:rPr>
              <a:t>Kitabul</a:t>
            </a:r>
            <a:r>
              <a:rPr lang="en-US" sz="2400" dirty="0">
                <a:solidFill>
                  <a:schemeClr val="tx1"/>
                </a:solidFill>
              </a:rPr>
              <a:t> </a:t>
            </a:r>
            <a:r>
              <a:rPr lang="en-US" sz="2400" dirty="0" err="1">
                <a:solidFill>
                  <a:schemeClr val="tx1"/>
                </a:solidFill>
              </a:rPr>
              <a:t>Adab</a:t>
            </a:r>
            <a:r>
              <a:rPr lang="en-US" sz="2400" dirty="0">
                <a:solidFill>
                  <a:schemeClr val="tx1"/>
                </a:solidFill>
              </a:rPr>
              <a:t>, chapter </a:t>
            </a:r>
            <a:r>
              <a:rPr lang="en-US" sz="2400" dirty="0" err="1">
                <a:solidFill>
                  <a:schemeClr val="tx1"/>
                </a:solidFill>
              </a:rPr>
              <a:t>Almustesharo</a:t>
            </a:r>
            <a:r>
              <a:rPr lang="en-US" sz="2400" dirty="0">
                <a:solidFill>
                  <a:schemeClr val="tx1"/>
                </a:solidFill>
              </a:rPr>
              <a:t> </a:t>
            </a:r>
            <a:r>
              <a:rPr lang="en-US" sz="2400" dirty="0" err="1">
                <a:solidFill>
                  <a:schemeClr val="tx1"/>
                </a:solidFill>
              </a:rPr>
              <a:t>Momin</a:t>
            </a:r>
            <a:r>
              <a:rPr lang="en-US" sz="2400" dirty="0">
                <a:solidFill>
                  <a:schemeClr val="tx1"/>
                </a:solidFill>
              </a:rPr>
              <a:t>).  So the advice ought to be absolutely honest that emanates from the bottom of your heart and the burden of giving advice be such as if you are carrying a heavy load of trust. </a:t>
            </a:r>
          </a:p>
          <a:p>
            <a:pPr algn="just"/>
            <a:endParaRPr lang="en-US" sz="2400" dirty="0">
              <a:solidFill>
                <a:schemeClr val="tx1"/>
              </a:solidFill>
            </a:endParaRPr>
          </a:p>
          <a:p>
            <a:pPr algn="just"/>
            <a:endParaRPr lang="en-US" sz="2400" dirty="0">
              <a:solidFill>
                <a:schemeClr val="tx1"/>
              </a:solidFill>
            </a:endParaRPr>
          </a:p>
          <a:p>
            <a:pPr algn="r"/>
            <a:r>
              <a:rPr lang="en-US" sz="2400" dirty="0" smtClean="0">
                <a:solidFill>
                  <a:schemeClr val="tx1"/>
                </a:solidFill>
              </a:rPr>
              <a:t>Friday </a:t>
            </a:r>
            <a:r>
              <a:rPr lang="en-US" sz="2400" dirty="0">
                <a:solidFill>
                  <a:schemeClr val="tx1"/>
                </a:solidFill>
              </a:rPr>
              <a:t>sermon delivered on 23 </a:t>
            </a:r>
            <a:r>
              <a:rPr lang="en-US" sz="2400" dirty="0" smtClean="0">
                <a:solidFill>
                  <a:schemeClr val="tx1"/>
                </a:solidFill>
              </a:rPr>
              <a:t>February, 2001 </a:t>
            </a:r>
            <a:endParaRPr lang="en-US" sz="2400" dirty="0">
              <a:solidFill>
                <a:schemeClr val="tx1"/>
              </a:solidFill>
            </a:endParaRPr>
          </a:p>
        </p:txBody>
      </p:sp>
      <p:sp>
        <p:nvSpPr>
          <p:cNvPr id="5" name="TextBox 4"/>
          <p:cNvSpPr txBox="1"/>
          <p:nvPr/>
        </p:nvSpPr>
        <p:spPr>
          <a:xfrm>
            <a:off x="4572000" y="445283"/>
            <a:ext cx="363708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HKM IV (</a:t>
            </a:r>
            <a:r>
              <a:rPr lang="en-US" sz="2400" b="1" dirty="0" err="1" smtClean="0">
                <a:solidFill>
                  <a:schemeClr val="bg1"/>
                </a:solidFill>
              </a:rPr>
              <a:t>ra</a:t>
            </a:r>
            <a:r>
              <a:rPr lang="en-US" sz="2400" b="1" dirty="0" smtClean="0">
                <a:solidFill>
                  <a:schemeClr val="bg1"/>
                </a:solidFill>
              </a:rPr>
              <a:t>)</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12</a:t>
            </a:fld>
            <a:endParaRPr lang="en-US"/>
          </a:p>
        </p:txBody>
      </p:sp>
    </p:spTree>
    <p:extLst>
      <p:ext uri="{BB962C8B-B14F-4D97-AF65-F5344CB8AC3E}">
        <p14:creationId xmlns:p14="http://schemas.microsoft.com/office/powerpoint/2010/main" val="845820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022754"/>
            <a:ext cx="9144000" cy="5080865"/>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91048" y="260412"/>
            <a:ext cx="3066289" cy="769441"/>
          </a:xfrm>
          <a:prstGeom prst="rect">
            <a:avLst/>
          </a:prstGeom>
          <a:noFill/>
        </p:spPr>
        <p:txBody>
          <a:bodyPr wrap="none" rtlCol="0">
            <a:spAutoFit/>
          </a:bodyPr>
          <a:lstStyle/>
          <a:p>
            <a:r>
              <a:rPr lang="en-US" sz="4400" b="1" dirty="0" smtClean="0">
                <a:solidFill>
                  <a:schemeClr val="bg1"/>
                </a:solidFill>
              </a:rPr>
              <a:t>Discussion II</a:t>
            </a:r>
            <a:endParaRPr lang="en-US" sz="4400" b="1" dirty="0">
              <a:solidFill>
                <a:schemeClr val="bg1"/>
              </a:solidFill>
            </a:endParaRPr>
          </a:p>
        </p:txBody>
      </p:sp>
      <p:sp>
        <p:nvSpPr>
          <p:cNvPr id="7" name="TextBox 6"/>
          <p:cNvSpPr txBox="1"/>
          <p:nvPr/>
        </p:nvSpPr>
        <p:spPr>
          <a:xfrm>
            <a:off x="3548543" y="1151723"/>
            <a:ext cx="5450677" cy="5016758"/>
          </a:xfrm>
          <a:prstGeom prst="rect">
            <a:avLst/>
          </a:prstGeom>
          <a:noFill/>
        </p:spPr>
        <p:txBody>
          <a:bodyPr wrap="square" rtlCol="0">
            <a:spAutoFit/>
          </a:bodyPr>
          <a:lstStyle/>
          <a:p>
            <a:pPr lvl="0"/>
            <a:r>
              <a:rPr lang="en-US" sz="2000" dirty="0" err="1" smtClean="0"/>
              <a:t>Ansarullah</a:t>
            </a:r>
            <a:r>
              <a:rPr lang="en-US" sz="2000" dirty="0" smtClean="0"/>
              <a:t> </a:t>
            </a:r>
            <a:r>
              <a:rPr lang="en-US" sz="2000" dirty="0" err="1" smtClean="0"/>
              <a:t>Shura</a:t>
            </a:r>
            <a:r>
              <a:rPr lang="en-US" sz="2000" dirty="0" smtClean="0"/>
              <a:t> elections are tomorrow.  Your </a:t>
            </a:r>
            <a:r>
              <a:rPr lang="en-US" sz="2000" dirty="0" err="1" smtClean="0"/>
              <a:t>majlis</a:t>
            </a:r>
            <a:r>
              <a:rPr lang="en-US" sz="2000" dirty="0" smtClean="0"/>
              <a:t> elects only one member to go to </a:t>
            </a:r>
            <a:r>
              <a:rPr lang="en-US" sz="2000" dirty="0" err="1" smtClean="0"/>
              <a:t>Shura</a:t>
            </a:r>
            <a:r>
              <a:rPr lang="en-US" sz="2000" dirty="0"/>
              <a:t> </a:t>
            </a:r>
            <a:r>
              <a:rPr lang="en-US" sz="2000" dirty="0" smtClean="0"/>
              <a:t>other than the </a:t>
            </a:r>
            <a:r>
              <a:rPr lang="en-US" sz="2000" dirty="0" err="1" smtClean="0"/>
              <a:t>Zaim</a:t>
            </a:r>
            <a:r>
              <a:rPr lang="en-US" sz="2000" dirty="0" smtClean="0"/>
              <a:t>.  The </a:t>
            </a:r>
            <a:r>
              <a:rPr lang="en-US" sz="2000" dirty="0" err="1" smtClean="0"/>
              <a:t>Zaim</a:t>
            </a:r>
            <a:r>
              <a:rPr lang="en-US" sz="2000" dirty="0"/>
              <a:t> </a:t>
            </a:r>
            <a:r>
              <a:rPr lang="en-US" sz="2000" dirty="0" smtClean="0"/>
              <a:t>owns a successful business in the area, which has helped him to employ many of the </a:t>
            </a:r>
            <a:r>
              <a:rPr lang="en-US" sz="2000" dirty="0" err="1" smtClean="0"/>
              <a:t>Ansar</a:t>
            </a:r>
            <a:r>
              <a:rPr lang="en-US" sz="2000" dirty="0" smtClean="0"/>
              <a:t> there.  In previous years, the </a:t>
            </a:r>
            <a:r>
              <a:rPr lang="en-US" sz="2000" dirty="0" err="1" smtClean="0"/>
              <a:t>Zaim’s</a:t>
            </a:r>
            <a:r>
              <a:rPr lang="en-US" sz="2000" dirty="0" smtClean="0"/>
              <a:t> cousin, who is also an employee at the </a:t>
            </a:r>
            <a:r>
              <a:rPr lang="en-US" sz="2000" dirty="0" err="1" smtClean="0"/>
              <a:t>Zaim’s</a:t>
            </a:r>
            <a:r>
              <a:rPr lang="en-US" sz="2000" dirty="0" smtClean="0"/>
              <a:t> business, is elected as the </a:t>
            </a:r>
            <a:r>
              <a:rPr lang="en-US" sz="2000" dirty="0" err="1" smtClean="0"/>
              <a:t>Shura</a:t>
            </a:r>
            <a:r>
              <a:rPr lang="en-US" sz="2000" dirty="0" smtClean="0"/>
              <a:t> representative.  This cousin is a very active </a:t>
            </a:r>
            <a:r>
              <a:rPr lang="en-US" sz="2000" dirty="0" err="1" smtClean="0"/>
              <a:t>nasir</a:t>
            </a:r>
            <a:r>
              <a:rPr lang="en-US" sz="2000" dirty="0" smtClean="0"/>
              <a:t> and helps the </a:t>
            </a:r>
            <a:r>
              <a:rPr lang="en-US" sz="2000" dirty="0" err="1" smtClean="0"/>
              <a:t>Zaim</a:t>
            </a:r>
            <a:r>
              <a:rPr lang="en-US" sz="2000" dirty="0" smtClean="0"/>
              <a:t> out the most with </a:t>
            </a:r>
            <a:r>
              <a:rPr lang="en-US" sz="2000" dirty="0" err="1" smtClean="0"/>
              <a:t>Majlis</a:t>
            </a:r>
            <a:r>
              <a:rPr lang="en-US" sz="2000" dirty="0" smtClean="0"/>
              <a:t> work.</a:t>
            </a:r>
          </a:p>
          <a:p>
            <a:pPr lvl="0"/>
            <a:r>
              <a:rPr lang="en-US" sz="2000" dirty="0" smtClean="0"/>
              <a:t>There is also a man in his 50’s who has recently immigrated from Ghana.  As a taxi driver, he works odd hours and is not well-off.  However, he can be found at the masjid whenever he is free.  You’ve noticed that he makes it a point to offer </a:t>
            </a:r>
            <a:r>
              <a:rPr lang="en-US" sz="2000" dirty="0" err="1" smtClean="0"/>
              <a:t>Jummah</a:t>
            </a:r>
            <a:r>
              <a:rPr lang="en-US" sz="2000" dirty="0" smtClean="0"/>
              <a:t> regularly.  Due to language barriers, no one talks with him too much.</a:t>
            </a:r>
          </a:p>
        </p:txBody>
      </p:sp>
      <p:sp>
        <p:nvSpPr>
          <p:cNvPr id="3" name="Slide Number Placeholder 2"/>
          <p:cNvSpPr>
            <a:spLocks noGrp="1"/>
          </p:cNvSpPr>
          <p:nvPr>
            <p:ph type="sldNum" sz="quarter" idx="12"/>
          </p:nvPr>
        </p:nvSpPr>
        <p:spPr/>
        <p:txBody>
          <a:bodyPr/>
          <a:lstStyle/>
          <a:p>
            <a:fld id="{D64212AE-C6D7-4DAE-B05A-60F3647E62E0}" type="slidenum">
              <a:rPr lang="en-US" smtClean="0"/>
              <a:t>13</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3376"/>
            <a:ext cx="3554136" cy="2370609"/>
          </a:xfrm>
          <a:prstGeom prst="rect">
            <a:avLst/>
          </a:prstGeom>
        </p:spPr>
      </p:pic>
    </p:spTree>
    <p:extLst>
      <p:ext uri="{BB962C8B-B14F-4D97-AF65-F5344CB8AC3E}">
        <p14:creationId xmlns:p14="http://schemas.microsoft.com/office/powerpoint/2010/main" val="2397234335"/>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Rectangle 3"/>
          <p:cNvSpPr/>
          <p:nvPr/>
        </p:nvSpPr>
        <p:spPr>
          <a:xfrm>
            <a:off x="4229989" y="455836"/>
            <a:ext cx="4065600" cy="461665"/>
          </a:xfrm>
          <a:prstGeom prst="rect">
            <a:avLst/>
          </a:prstGeom>
        </p:spPr>
        <p:txBody>
          <a:bodyPr wrap="none">
            <a:spAutoFit/>
          </a:bodyPr>
          <a:lstStyle/>
          <a:p>
            <a:pPr lvl="1"/>
            <a:r>
              <a:rPr lang="en-US" sz="2400" b="1" dirty="0" smtClean="0">
                <a:solidFill>
                  <a:schemeClr val="bg1"/>
                </a:solidFill>
              </a:rPr>
              <a:t>What’s the </a:t>
            </a:r>
            <a:r>
              <a:rPr lang="en-US" sz="2400" b="1" u="sng" dirty="0" smtClean="0">
                <a:solidFill>
                  <a:schemeClr val="bg1"/>
                </a:solidFill>
              </a:rPr>
              <a:t>best</a:t>
            </a:r>
            <a:r>
              <a:rPr lang="en-US" sz="2400" b="1" dirty="0" smtClean="0">
                <a:solidFill>
                  <a:schemeClr val="bg1"/>
                </a:solidFill>
              </a:rPr>
              <a:t> approach?</a:t>
            </a:r>
            <a:endParaRPr lang="en-US" sz="2400" b="1" dirty="0">
              <a:solidFill>
                <a:schemeClr val="bg1"/>
              </a:solidFill>
            </a:endParaRPr>
          </a:p>
        </p:txBody>
      </p:sp>
      <p:sp>
        <p:nvSpPr>
          <p:cNvPr id="6" name="TextBox 5"/>
          <p:cNvSpPr txBox="1"/>
          <p:nvPr/>
        </p:nvSpPr>
        <p:spPr>
          <a:xfrm>
            <a:off x="182504" y="1229258"/>
            <a:ext cx="8778991" cy="3785652"/>
          </a:xfrm>
          <a:prstGeom prst="rect">
            <a:avLst/>
          </a:prstGeom>
          <a:noFill/>
        </p:spPr>
        <p:txBody>
          <a:bodyPr wrap="square" rtlCol="0">
            <a:spAutoFit/>
          </a:bodyPr>
          <a:lstStyle/>
          <a:p>
            <a:pPr marL="0" lvl="1"/>
            <a:endParaRPr lang="en-US" sz="2400" dirty="0"/>
          </a:p>
          <a:p>
            <a:pPr lvl="1"/>
            <a:r>
              <a:rPr lang="en-US" sz="2400" b="1" dirty="0" smtClean="0"/>
              <a:t>Option 1: </a:t>
            </a:r>
            <a:r>
              <a:rPr lang="en-US" sz="2400" dirty="0" smtClean="0"/>
              <a:t>Nominate the </a:t>
            </a:r>
            <a:r>
              <a:rPr lang="en-US" sz="2400" dirty="0" err="1" smtClean="0"/>
              <a:t>Zaim’s</a:t>
            </a:r>
            <a:r>
              <a:rPr lang="en-US" sz="2400" dirty="0" smtClean="0"/>
              <a:t> cousin.</a:t>
            </a:r>
          </a:p>
          <a:p>
            <a:pPr lvl="1"/>
            <a:endParaRPr lang="en-US" sz="2400" dirty="0"/>
          </a:p>
          <a:p>
            <a:pPr lvl="1"/>
            <a:r>
              <a:rPr lang="en-US" sz="2400" b="1" dirty="0"/>
              <a:t>Option </a:t>
            </a:r>
            <a:r>
              <a:rPr lang="en-US" sz="2400" b="1" dirty="0" smtClean="0"/>
              <a:t>2: </a:t>
            </a:r>
            <a:r>
              <a:rPr lang="en-US" sz="2400" dirty="0" smtClean="0"/>
              <a:t>Nominate the </a:t>
            </a:r>
            <a:r>
              <a:rPr lang="en-US" sz="2400" dirty="0" err="1" smtClean="0"/>
              <a:t>Ghanian</a:t>
            </a:r>
            <a:r>
              <a:rPr lang="en-US" sz="2400" dirty="0" smtClean="0"/>
              <a:t> brother.</a:t>
            </a:r>
          </a:p>
          <a:p>
            <a:pPr lvl="1"/>
            <a:endParaRPr lang="en-US" sz="2400" dirty="0"/>
          </a:p>
          <a:p>
            <a:pPr lvl="1"/>
            <a:r>
              <a:rPr lang="en-US" sz="2400" b="1" dirty="0"/>
              <a:t>Option </a:t>
            </a:r>
            <a:r>
              <a:rPr lang="en-US" sz="2400" b="1" dirty="0" smtClean="0"/>
              <a:t>3: </a:t>
            </a:r>
            <a:r>
              <a:rPr lang="en-US" sz="2400" dirty="0" smtClean="0"/>
              <a:t>Don’t nominate anyone.  But if the </a:t>
            </a:r>
            <a:r>
              <a:rPr lang="en-US" sz="2400" dirty="0" err="1" smtClean="0"/>
              <a:t>Ghanian</a:t>
            </a:r>
            <a:r>
              <a:rPr lang="en-US" sz="2400" dirty="0" smtClean="0"/>
              <a:t> brother is nominated, then vote for him.</a:t>
            </a:r>
            <a:endParaRPr lang="en-US" sz="2400" dirty="0"/>
          </a:p>
          <a:p>
            <a:pPr lvl="1"/>
            <a:endParaRPr lang="en-US" sz="2400" dirty="0" smtClean="0"/>
          </a:p>
          <a:p>
            <a:pPr lvl="1"/>
            <a:r>
              <a:rPr lang="en-US" sz="2400" b="1" dirty="0"/>
              <a:t>Option 4</a:t>
            </a:r>
            <a:r>
              <a:rPr lang="en-US" sz="2400" b="1" dirty="0" smtClean="0"/>
              <a:t>: </a:t>
            </a:r>
            <a:r>
              <a:rPr lang="en-US" sz="2400" dirty="0" smtClean="0"/>
              <a:t>any other response.</a:t>
            </a:r>
            <a:endParaRPr lang="en-US" sz="2400" dirty="0"/>
          </a:p>
          <a:p>
            <a:pPr marL="0" lvl="1"/>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14</a:t>
            </a:fld>
            <a:endParaRPr lang="en-US"/>
          </a:p>
        </p:txBody>
      </p:sp>
    </p:spTree>
    <p:extLst>
      <p:ext uri="{BB962C8B-B14F-4D97-AF65-F5344CB8AC3E}">
        <p14:creationId xmlns:p14="http://schemas.microsoft.com/office/powerpoint/2010/main" val="704987942"/>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6"/>
          <p:cNvSpPr txBox="1"/>
          <p:nvPr/>
        </p:nvSpPr>
        <p:spPr>
          <a:xfrm>
            <a:off x="3743112" y="401627"/>
            <a:ext cx="363588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a:t>
            </a:r>
            <a:r>
              <a:rPr lang="en-US" sz="2400" b="1" dirty="0">
                <a:solidFill>
                  <a:schemeClr val="bg1"/>
                </a:solidFill>
              </a:rPr>
              <a:t> </a:t>
            </a:r>
            <a:r>
              <a:rPr lang="en-US" sz="2400" b="1" dirty="0" err="1" smtClean="0">
                <a:solidFill>
                  <a:schemeClr val="bg1"/>
                </a:solidFill>
              </a:rPr>
              <a:t>Huzur</a:t>
            </a:r>
            <a:r>
              <a:rPr lang="en-US" sz="2400" b="1" dirty="0" smtClean="0">
                <a:solidFill>
                  <a:schemeClr val="bg1"/>
                </a:solidFill>
              </a:rPr>
              <a:t> (aba)</a:t>
            </a:r>
            <a:endParaRPr lang="en-US" sz="2400" b="1" dirty="0">
              <a:solidFill>
                <a:schemeClr val="bg1"/>
              </a:solidFill>
            </a:endParaRPr>
          </a:p>
        </p:txBody>
      </p:sp>
      <p:sp>
        <p:nvSpPr>
          <p:cNvPr id="2" name="Rectangle 1"/>
          <p:cNvSpPr/>
          <p:nvPr/>
        </p:nvSpPr>
        <p:spPr>
          <a:xfrm>
            <a:off x="348246" y="1367859"/>
            <a:ext cx="8511525" cy="4401205"/>
          </a:xfrm>
          <a:prstGeom prst="rect">
            <a:avLst/>
          </a:prstGeom>
        </p:spPr>
        <p:txBody>
          <a:bodyPr wrap="square">
            <a:spAutoFit/>
          </a:bodyPr>
          <a:lstStyle/>
          <a:p>
            <a:r>
              <a:rPr lang="en-US" sz="2000" dirty="0" err="1"/>
              <a:t>Hadhrat</a:t>
            </a:r>
            <a:r>
              <a:rPr lang="en-US" sz="2000" dirty="0"/>
              <a:t> </a:t>
            </a:r>
            <a:r>
              <a:rPr lang="en-US" sz="2000" dirty="0" err="1"/>
              <a:t>Khalifa</a:t>
            </a:r>
            <a:r>
              <a:rPr lang="en-US" sz="2000" dirty="0"/>
              <a:t> </a:t>
            </a:r>
            <a:r>
              <a:rPr lang="en-US" sz="2000" dirty="0" err="1"/>
              <a:t>tul</a:t>
            </a:r>
            <a:r>
              <a:rPr lang="en-US" sz="2000" dirty="0"/>
              <a:t> </a:t>
            </a:r>
            <a:r>
              <a:rPr lang="en-US" sz="2000" dirty="0" err="1"/>
              <a:t>Masih</a:t>
            </a:r>
            <a:r>
              <a:rPr lang="en-US" sz="2000" dirty="0"/>
              <a:t> V </a:t>
            </a:r>
            <a:r>
              <a:rPr lang="en-US" sz="2000" dirty="0" err="1"/>
              <a:t>a.b.a</a:t>
            </a:r>
            <a:r>
              <a:rPr lang="en-US" sz="2000" dirty="0"/>
              <a:t>. said in a Friday sermon dated March 24, </a:t>
            </a:r>
            <a:r>
              <a:rPr lang="en-US" sz="2000" dirty="0" smtClean="0"/>
              <a:t>2006,</a:t>
            </a:r>
            <a:endParaRPr lang="en-US" sz="2000" dirty="0"/>
          </a:p>
          <a:p>
            <a:r>
              <a:rPr lang="en-US" sz="2000" dirty="0"/>
              <a:t> said representative for the </a:t>
            </a:r>
            <a:r>
              <a:rPr lang="en-US" sz="2000" dirty="0" err="1"/>
              <a:t>Shura</a:t>
            </a:r>
            <a:r>
              <a:rPr lang="en-US" sz="2000" dirty="0"/>
              <a:t> are appointed on the basis of compliance to the </a:t>
            </a:r>
            <a:r>
              <a:rPr lang="en-US" sz="2000" dirty="0" err="1"/>
              <a:t>Nizam</a:t>
            </a:r>
            <a:r>
              <a:rPr lang="en-US" sz="2000" dirty="0"/>
              <a:t> e </a:t>
            </a:r>
            <a:r>
              <a:rPr lang="en-US" sz="2000" dirty="0" err="1" smtClean="0"/>
              <a:t>Jama’at</a:t>
            </a:r>
            <a:r>
              <a:rPr lang="en-US" sz="2000" dirty="0"/>
              <a:t>, financial sacrifice and worship of God. This puts a great responsibility on the members of the Community to appoint representative for </a:t>
            </a:r>
            <a:r>
              <a:rPr lang="en-US" sz="2000" dirty="0" err="1"/>
              <a:t>Shura</a:t>
            </a:r>
            <a:r>
              <a:rPr lang="en-US" sz="2000" dirty="0"/>
              <a:t> on the basis of </a:t>
            </a:r>
            <a:r>
              <a:rPr lang="en-US" sz="2000" dirty="0" err="1"/>
              <a:t>taqwa</a:t>
            </a:r>
            <a:r>
              <a:rPr lang="en-US" sz="2000" dirty="0"/>
              <a:t> rather than personal friendship or </a:t>
            </a:r>
            <a:r>
              <a:rPr lang="en-US" sz="2000" dirty="0" smtClean="0"/>
              <a:t>relation. </a:t>
            </a:r>
            <a:r>
              <a:rPr lang="en-US" sz="2000" dirty="0" err="1" smtClean="0"/>
              <a:t>Huzur</a:t>
            </a:r>
            <a:r>
              <a:rPr lang="en-US" sz="2000" baseline="30000" dirty="0" err="1" smtClean="0"/>
              <a:t>aba</a:t>
            </a:r>
            <a:r>
              <a:rPr lang="en-US" sz="2000" dirty="0"/>
              <a:t> said these people are prospective advisors to the </a:t>
            </a:r>
            <a:r>
              <a:rPr lang="en-US" sz="2000" dirty="0" err="1"/>
              <a:t>Khalifa</a:t>
            </a:r>
            <a:r>
              <a:rPr lang="en-US" sz="2000" dirty="0"/>
              <a:t> therefore much care is needed and those who clearly and evidently appear undeserving or those who seek self-promotion should not be chosen. To the representatives </a:t>
            </a:r>
            <a:r>
              <a:rPr lang="en-US" sz="2000" dirty="0" err="1"/>
              <a:t>Huzur</a:t>
            </a:r>
            <a:r>
              <a:rPr lang="en-US" sz="2000" baseline="30000" dirty="0" err="1"/>
              <a:t>aba</a:t>
            </a:r>
            <a:r>
              <a:rPr lang="en-US" sz="2000" dirty="0"/>
              <a:t> said their responsibility is not just for the two or three days of the </a:t>
            </a:r>
            <a:r>
              <a:rPr lang="en-US" sz="2000" dirty="0" err="1"/>
              <a:t>Shura</a:t>
            </a:r>
            <a:r>
              <a:rPr lang="en-US" sz="2000" dirty="0"/>
              <a:t> conference but for the whole year until the next set of representatives are chosen. Therefore they need to continually self-reflect; they ought to be sincere worshippers of God who stands firm on </a:t>
            </a:r>
            <a:r>
              <a:rPr lang="en-US" sz="2000" dirty="0" err="1"/>
              <a:t>taqwa</a:t>
            </a:r>
            <a:r>
              <a:rPr lang="en-US" sz="2000" dirty="0"/>
              <a:t> and when no clear guidance is found in the Holy Quran or the </a:t>
            </a:r>
            <a:r>
              <a:rPr lang="en-US" sz="2000" dirty="0" err="1"/>
              <a:t>Sunnah</a:t>
            </a:r>
            <a:r>
              <a:rPr lang="en-US" sz="2000" dirty="0"/>
              <a:t>, they seek Allah’s guidance through prayer. </a:t>
            </a:r>
          </a:p>
        </p:txBody>
      </p:sp>
      <p:sp>
        <p:nvSpPr>
          <p:cNvPr id="3" name="Slide Number Placeholder 2"/>
          <p:cNvSpPr>
            <a:spLocks noGrp="1"/>
          </p:cNvSpPr>
          <p:nvPr>
            <p:ph type="sldNum" sz="quarter" idx="12"/>
          </p:nvPr>
        </p:nvSpPr>
        <p:spPr/>
        <p:txBody>
          <a:bodyPr/>
          <a:lstStyle/>
          <a:p>
            <a:fld id="{D64212AE-C6D7-4DAE-B05A-60F3647E62E0}" type="slidenum">
              <a:rPr lang="en-US" smtClean="0"/>
              <a:t>15</a:t>
            </a:fld>
            <a:endParaRPr lang="en-US"/>
          </a:p>
        </p:txBody>
      </p:sp>
    </p:spTree>
    <p:extLst>
      <p:ext uri="{BB962C8B-B14F-4D97-AF65-F5344CB8AC3E}">
        <p14:creationId xmlns:p14="http://schemas.microsoft.com/office/powerpoint/2010/main" val="311128950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192160"/>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19814" y="238053"/>
            <a:ext cx="3216721" cy="769441"/>
          </a:xfrm>
          <a:prstGeom prst="rect">
            <a:avLst/>
          </a:prstGeom>
          <a:noFill/>
        </p:spPr>
        <p:txBody>
          <a:bodyPr wrap="none" rtlCol="0">
            <a:spAutoFit/>
          </a:bodyPr>
          <a:lstStyle/>
          <a:p>
            <a:r>
              <a:rPr lang="en-US" sz="4400" b="1" dirty="0" smtClean="0">
                <a:solidFill>
                  <a:schemeClr val="bg1"/>
                </a:solidFill>
              </a:rPr>
              <a:t>Discussion III</a:t>
            </a:r>
            <a:endParaRPr lang="en-US" sz="4400" b="1" dirty="0">
              <a:solidFill>
                <a:schemeClr val="bg1"/>
              </a:solidFill>
            </a:endParaRPr>
          </a:p>
        </p:txBody>
      </p:sp>
      <p:sp>
        <p:nvSpPr>
          <p:cNvPr id="8" name="TextBox 7"/>
          <p:cNvSpPr txBox="1"/>
          <p:nvPr/>
        </p:nvSpPr>
        <p:spPr>
          <a:xfrm>
            <a:off x="192176" y="1284493"/>
            <a:ext cx="4769053" cy="4801314"/>
          </a:xfrm>
          <a:prstGeom prst="rect">
            <a:avLst/>
          </a:prstGeom>
          <a:noFill/>
        </p:spPr>
        <p:txBody>
          <a:bodyPr wrap="square" rtlCol="0">
            <a:spAutoFit/>
          </a:bodyPr>
          <a:lstStyle/>
          <a:p>
            <a:pPr lvl="0"/>
            <a:r>
              <a:rPr lang="en-US" dirty="0" smtClean="0"/>
              <a:t>You and your brother-in-law own a very profitable business that has helped provide for both of your families.  However, you’ve always noticed that your brother-in-law sometimes uses the company credit card for personal expenses.  More recently, you found that he has been misreporting revenues to reduce the amount of taxes to be paid.  You’ve shared your misgivings with your brother-in-law in the past, but he tells you he knows how small businesses work and this is all okay.  </a:t>
            </a:r>
          </a:p>
          <a:p>
            <a:pPr lvl="0"/>
            <a:endParaRPr lang="en-US" dirty="0"/>
          </a:p>
          <a:p>
            <a:pPr lvl="0"/>
            <a:r>
              <a:rPr lang="en-US" dirty="0" smtClean="0"/>
              <a:t>While sitting in the office one day, a government official walks in.  He explains to you that the IRS have found major discrepancies in your company’s accounting and charges you and your brother-in-law with fraud. What you should do?</a:t>
            </a:r>
          </a:p>
        </p:txBody>
      </p:sp>
      <p:sp>
        <p:nvSpPr>
          <p:cNvPr id="5" name="Slide Number Placeholder 4"/>
          <p:cNvSpPr>
            <a:spLocks noGrp="1"/>
          </p:cNvSpPr>
          <p:nvPr>
            <p:ph type="sldNum" sz="quarter" idx="12"/>
          </p:nvPr>
        </p:nvSpPr>
        <p:spPr/>
        <p:txBody>
          <a:bodyPr/>
          <a:lstStyle/>
          <a:p>
            <a:fld id="{D64212AE-C6D7-4DAE-B05A-60F3647E62E0}" type="slidenum">
              <a:rPr lang="en-US" smtClean="0"/>
              <a:t>16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480" y="1336899"/>
            <a:ext cx="3956268" cy="4604167"/>
          </a:xfrm>
          <a:prstGeom prst="rect">
            <a:avLst/>
          </a:prstGeom>
        </p:spPr>
      </p:pic>
    </p:spTree>
    <p:extLst>
      <p:ext uri="{BB962C8B-B14F-4D97-AF65-F5344CB8AC3E}">
        <p14:creationId xmlns:p14="http://schemas.microsoft.com/office/powerpoint/2010/main" val="3226843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4229989" y="455836"/>
            <a:ext cx="4065600" cy="461665"/>
          </a:xfrm>
          <a:prstGeom prst="rect">
            <a:avLst/>
          </a:prstGeom>
        </p:spPr>
        <p:txBody>
          <a:bodyPr wrap="none">
            <a:spAutoFit/>
          </a:bodyPr>
          <a:lstStyle/>
          <a:p>
            <a:pPr lvl="1"/>
            <a:r>
              <a:rPr lang="en-US" sz="2400" b="1" dirty="0" smtClean="0">
                <a:solidFill>
                  <a:schemeClr val="bg1"/>
                </a:solidFill>
              </a:rPr>
              <a:t>What’s the </a:t>
            </a:r>
            <a:r>
              <a:rPr lang="en-US" sz="2400" b="1" u="sng" dirty="0" smtClean="0">
                <a:solidFill>
                  <a:schemeClr val="bg1"/>
                </a:solidFill>
              </a:rPr>
              <a:t>best</a:t>
            </a:r>
            <a:r>
              <a:rPr lang="en-US" sz="2400" b="1" dirty="0" smtClean="0">
                <a:solidFill>
                  <a:schemeClr val="bg1"/>
                </a:solidFill>
              </a:rPr>
              <a:t> approach?</a:t>
            </a:r>
            <a:endParaRPr lang="en-US" sz="2400" b="1" dirty="0">
              <a:solidFill>
                <a:schemeClr val="bg1"/>
              </a:solidFill>
            </a:endParaRPr>
          </a:p>
        </p:txBody>
      </p:sp>
      <p:sp>
        <p:nvSpPr>
          <p:cNvPr id="5" name="TextBox 4"/>
          <p:cNvSpPr txBox="1"/>
          <p:nvPr/>
        </p:nvSpPr>
        <p:spPr>
          <a:xfrm>
            <a:off x="182504" y="1450930"/>
            <a:ext cx="8778991" cy="4154984"/>
          </a:xfrm>
          <a:prstGeom prst="rect">
            <a:avLst/>
          </a:prstGeom>
          <a:noFill/>
        </p:spPr>
        <p:txBody>
          <a:bodyPr wrap="square" rtlCol="0">
            <a:spAutoFit/>
          </a:bodyPr>
          <a:lstStyle/>
          <a:p>
            <a:pPr marL="0" lvl="1"/>
            <a:endParaRPr lang="en-US" sz="2400" dirty="0"/>
          </a:p>
          <a:p>
            <a:pPr lvl="1"/>
            <a:r>
              <a:rPr lang="en-US" sz="2400" b="1" dirty="0" smtClean="0"/>
              <a:t>Option 1: </a:t>
            </a:r>
            <a:r>
              <a:rPr lang="en-US" sz="2400" dirty="0" smtClean="0"/>
              <a:t>Hire a good lawyer.  Follow any loopholes he suggests.</a:t>
            </a:r>
          </a:p>
          <a:p>
            <a:pPr lvl="1"/>
            <a:endParaRPr lang="en-US" sz="2400" dirty="0"/>
          </a:p>
          <a:p>
            <a:pPr lvl="1"/>
            <a:r>
              <a:rPr lang="en-US" sz="2400" b="1" dirty="0"/>
              <a:t>Option </a:t>
            </a:r>
            <a:r>
              <a:rPr lang="en-US" sz="2400" b="1" dirty="0" smtClean="0"/>
              <a:t>2: </a:t>
            </a:r>
            <a:r>
              <a:rPr lang="en-US" sz="2400" dirty="0" smtClean="0"/>
              <a:t>Hire a good lawyer.  But tell him you want to come clean.</a:t>
            </a:r>
          </a:p>
          <a:p>
            <a:pPr lvl="1"/>
            <a:endParaRPr lang="en-US" sz="2400" dirty="0"/>
          </a:p>
          <a:p>
            <a:pPr lvl="1"/>
            <a:r>
              <a:rPr lang="en-US" sz="2400" b="1" dirty="0"/>
              <a:t>Option </a:t>
            </a:r>
            <a:r>
              <a:rPr lang="en-US" sz="2400" b="1" dirty="0" smtClean="0"/>
              <a:t>3: </a:t>
            </a:r>
            <a:r>
              <a:rPr lang="en-US" sz="2400" dirty="0" smtClean="0"/>
              <a:t>Hire a good lawyer for yourself.  Tell him it’s all your brother-in-law’s doing.  </a:t>
            </a:r>
            <a:endParaRPr lang="en-US" sz="2400" dirty="0"/>
          </a:p>
          <a:p>
            <a:pPr lvl="1"/>
            <a:endParaRPr lang="en-US" sz="2400" dirty="0" smtClean="0"/>
          </a:p>
          <a:p>
            <a:pPr lvl="1"/>
            <a:r>
              <a:rPr lang="en-US" sz="2400" b="1" dirty="0"/>
              <a:t>Option 4</a:t>
            </a:r>
            <a:r>
              <a:rPr lang="en-US" sz="2400" b="1" dirty="0" smtClean="0"/>
              <a:t>: </a:t>
            </a:r>
            <a:r>
              <a:rPr lang="en-US" sz="2400" dirty="0" smtClean="0"/>
              <a:t>any other response.</a:t>
            </a:r>
            <a:endParaRPr lang="en-US" sz="2400" dirty="0"/>
          </a:p>
          <a:p>
            <a:pPr marL="0" lvl="1"/>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17</a:t>
            </a:fld>
            <a:endParaRPr lang="en-US"/>
          </a:p>
        </p:txBody>
      </p:sp>
    </p:spTree>
    <p:extLst>
      <p:ext uri="{BB962C8B-B14F-4D97-AF65-F5344CB8AC3E}">
        <p14:creationId xmlns:p14="http://schemas.microsoft.com/office/powerpoint/2010/main" val="728061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4594143" y="408190"/>
            <a:ext cx="362746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a:t>
            </a:r>
            <a:r>
              <a:rPr lang="en-US" sz="2400" b="1" dirty="0" err="1" smtClean="0">
                <a:solidFill>
                  <a:schemeClr val="bg1"/>
                </a:solidFill>
              </a:rPr>
              <a:t>Huzur</a:t>
            </a:r>
            <a:r>
              <a:rPr lang="en-US" sz="2400" b="1" dirty="0" smtClean="0">
                <a:solidFill>
                  <a:schemeClr val="bg1"/>
                </a:solidFill>
              </a:rPr>
              <a:t> (aba)</a:t>
            </a:r>
            <a:endParaRPr lang="en-US" sz="2400" b="1" dirty="0">
              <a:solidFill>
                <a:schemeClr val="bg1"/>
              </a:solidFill>
            </a:endParaRPr>
          </a:p>
        </p:txBody>
      </p:sp>
      <p:sp>
        <p:nvSpPr>
          <p:cNvPr id="8" name="Rectangle 7"/>
          <p:cNvSpPr/>
          <p:nvPr/>
        </p:nvSpPr>
        <p:spPr>
          <a:xfrm>
            <a:off x="506012" y="1248470"/>
            <a:ext cx="8176261" cy="4678204"/>
          </a:xfrm>
          <a:prstGeom prst="rect">
            <a:avLst/>
          </a:prstGeom>
        </p:spPr>
        <p:txBody>
          <a:bodyPr wrap="square">
            <a:spAutoFit/>
          </a:bodyPr>
          <a:lstStyle/>
          <a:p>
            <a:r>
              <a:rPr lang="en-US" sz="2800" dirty="0"/>
              <a:t>The Promised Messiah (on whom be peace) said regarding honesty: ‘Fact is that insight is a good thing, it gives man an inherent understanding about another’s honesty. There is courage and </a:t>
            </a:r>
            <a:r>
              <a:rPr lang="en-US" sz="2800" dirty="0" smtClean="0"/>
              <a:t>valor </a:t>
            </a:r>
            <a:r>
              <a:rPr lang="en-US" sz="2800" dirty="0"/>
              <a:t>in honesty while a liar is a coward. One whose life is embroiled in impurity and foulness is always frightened and cannot compete. He cannot express his honesty with courage and </a:t>
            </a:r>
            <a:r>
              <a:rPr lang="en-US" sz="2800" dirty="0" smtClean="0"/>
              <a:t>valor </a:t>
            </a:r>
            <a:r>
              <a:rPr lang="en-US" sz="2800" dirty="0"/>
              <a:t>like a truthful person can and cannot give evidence of his purity. </a:t>
            </a:r>
            <a:endParaRPr lang="en-US" sz="2800" dirty="0" smtClean="0"/>
          </a:p>
          <a:p>
            <a:endParaRPr lang="en-US" sz="2800" dirty="0">
              <a:solidFill>
                <a:srgbClr val="333333"/>
              </a:solidFill>
              <a:latin typeface="Arial" panose="020B0604020202020204" pitchFamily="34" charset="0"/>
              <a:ea typeface="MS Mincho" panose="02020609040205080304" pitchFamily="49" charset="-128"/>
              <a:cs typeface="Times New Roman" panose="02020603050405020304" pitchFamily="18" charset="0"/>
            </a:endParaRPr>
          </a:p>
          <a:p>
            <a:pPr algn="r"/>
            <a:r>
              <a:rPr lang="en-US" sz="2000" dirty="0"/>
              <a:t> (Translated from </a:t>
            </a:r>
            <a:r>
              <a:rPr lang="en-US" sz="2000" dirty="0" err="1"/>
              <a:t>Malfuzat</a:t>
            </a:r>
            <a:r>
              <a:rPr lang="en-US" sz="2000" dirty="0"/>
              <a:t>, Vol. 10, p. 252) </a:t>
            </a:r>
            <a:endParaRPr lang="en-US" sz="2000" dirty="0">
              <a:solidFill>
                <a:srgbClr val="333333"/>
              </a:solidFill>
              <a:latin typeface="Arial" panose="020B0604020202020204" pitchFamily="34" charset="0"/>
              <a:ea typeface="MS Mincho" panose="02020609040205080304" pitchFamily="49" charset="-128"/>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18</a:t>
            </a:fld>
            <a:endParaRPr lang="en-US"/>
          </a:p>
        </p:txBody>
      </p:sp>
    </p:spTree>
    <p:extLst>
      <p:ext uri="{BB962C8B-B14F-4D97-AF65-F5344CB8AC3E}">
        <p14:creationId xmlns:p14="http://schemas.microsoft.com/office/powerpoint/2010/main" val="989145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499145" y="454871"/>
            <a:ext cx="5266442" cy="400110"/>
          </a:xfrm>
          <a:prstGeom prst="rect">
            <a:avLst/>
          </a:prstGeom>
          <a:noFill/>
        </p:spPr>
        <p:txBody>
          <a:bodyPr wrap="none" rtlCol="0">
            <a:spAutoFit/>
          </a:bodyPr>
          <a:lstStyle/>
          <a:p>
            <a:r>
              <a:rPr lang="en-US" sz="2000" b="1" dirty="0" smtClean="0">
                <a:solidFill>
                  <a:schemeClr val="bg1"/>
                </a:solidFill>
              </a:rPr>
              <a:t>A Short Video from Friday Sermon, Jun 21, 2013</a:t>
            </a:r>
            <a:endParaRPr lang="en-US" sz="20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19</a:t>
            </a:fld>
            <a:endParaRPr lang="en-US"/>
          </a:p>
        </p:txBody>
      </p:sp>
      <p:pic>
        <p:nvPicPr>
          <p:cNvPr id="5" name="Topic 12 honest opinion and advice_mpeg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97000"/>
            <a:ext cx="6096000" cy="4064000"/>
          </a:xfrm>
          <a:prstGeom prst="rect">
            <a:avLst/>
          </a:prstGeom>
        </p:spPr>
      </p:pic>
    </p:spTree>
    <p:extLst>
      <p:ext uri="{BB962C8B-B14F-4D97-AF65-F5344CB8AC3E}">
        <p14:creationId xmlns:p14="http://schemas.microsoft.com/office/powerpoint/2010/main" val="2551256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5686" y="1117655"/>
            <a:ext cx="7886700" cy="1325563"/>
          </a:xfrm>
        </p:spPr>
        <p:txBody>
          <a:bodyPr/>
          <a:lstStyle/>
          <a:p>
            <a:r>
              <a:rPr lang="en-US" b="1" dirty="0" smtClean="0"/>
              <a:t>AGENDA</a:t>
            </a:r>
            <a:endParaRPr lang="en-US" b="1" dirty="0"/>
          </a:p>
        </p:txBody>
      </p:sp>
      <p:sp>
        <p:nvSpPr>
          <p:cNvPr id="3" name="Content Placeholder 2"/>
          <p:cNvSpPr>
            <a:spLocks noGrp="1"/>
          </p:cNvSpPr>
          <p:nvPr>
            <p:ph idx="1"/>
          </p:nvPr>
        </p:nvSpPr>
        <p:spPr>
          <a:xfrm>
            <a:off x="527193" y="2171686"/>
            <a:ext cx="8480074" cy="4351338"/>
          </a:xfrm>
        </p:spPr>
        <p:txBody>
          <a:bodyPr>
            <a:normAutofit fontScale="92500" lnSpcReduction="10000"/>
          </a:bodyPr>
          <a:lstStyle/>
          <a:p>
            <a:r>
              <a:rPr lang="en-US" dirty="0" smtClean="0"/>
              <a:t>Recitation of the Holy Quran </a:t>
            </a:r>
            <a:r>
              <a:rPr lang="en-US" dirty="0">
                <a:solidFill>
                  <a:srgbClr val="000000"/>
                </a:solidFill>
              </a:rPr>
              <a:t>(4:59)</a:t>
            </a:r>
            <a:r>
              <a:rPr lang="en-US" dirty="0" smtClean="0"/>
              <a:t>		</a:t>
            </a:r>
          </a:p>
          <a:p>
            <a:r>
              <a:rPr lang="en-US" dirty="0" smtClean="0"/>
              <a:t>Pledge</a:t>
            </a:r>
          </a:p>
          <a:p>
            <a:r>
              <a:rPr lang="en-US" dirty="0" smtClean="0"/>
              <a:t>Reminders: Recitation of HQ and Congregational Prayers	</a:t>
            </a:r>
          </a:p>
          <a:p>
            <a:r>
              <a:rPr lang="en-US" dirty="0" smtClean="0"/>
              <a:t>Monthly topic: Are we giving our advices with absolute honesty and sincerity?</a:t>
            </a:r>
            <a:endParaRPr lang="en-US" dirty="0"/>
          </a:p>
          <a:p>
            <a:r>
              <a:rPr lang="en-US" dirty="0" smtClean="0"/>
              <a:t>Health topic: Regular Health Exam</a:t>
            </a:r>
            <a:endParaRPr lang="en-US" dirty="0"/>
          </a:p>
          <a:p>
            <a:r>
              <a:rPr lang="en-US" dirty="0" smtClean="0"/>
              <a:t>National Reminders/announcements</a:t>
            </a:r>
          </a:p>
          <a:p>
            <a:r>
              <a:rPr lang="en-US" dirty="0" smtClean="0"/>
              <a:t>Local Reminders/announcements			</a:t>
            </a:r>
          </a:p>
          <a:p>
            <a:r>
              <a:rPr lang="en-US" dirty="0" err="1" smtClean="0"/>
              <a:t>Dua</a:t>
            </a:r>
            <a:endParaRPr lang="en-US" dirty="0" smtClean="0"/>
          </a:p>
          <a:p>
            <a:pPr marL="0" indent="0">
              <a:buNone/>
            </a:pPr>
            <a:r>
              <a:rPr lang="en-US" dirty="0" smtClean="0"/>
              <a:t>								</a:t>
            </a:r>
          </a:p>
        </p:txBody>
      </p:sp>
      <p:sp>
        <p:nvSpPr>
          <p:cNvPr id="4" name="Slide Number Placeholder 3"/>
          <p:cNvSpPr>
            <a:spLocks noGrp="1"/>
          </p:cNvSpPr>
          <p:nvPr>
            <p:ph type="sldNum" sz="quarter" idx="12"/>
          </p:nvPr>
        </p:nvSpPr>
        <p:spPr/>
        <p:txBody>
          <a:bodyPr/>
          <a:lstStyle/>
          <a:p>
            <a:fld id="{D64212AE-C6D7-4DAE-B05A-60F3647E62E0}" type="slidenum">
              <a:rPr lang="en-US" smtClean="0"/>
              <a:t>2</a:t>
            </a:fld>
            <a:endParaRPr lang="en-US"/>
          </a:p>
        </p:txBody>
      </p:sp>
    </p:spTree>
    <p:extLst>
      <p:ext uri="{BB962C8B-B14F-4D97-AF65-F5344CB8AC3E}">
        <p14:creationId xmlns:p14="http://schemas.microsoft.com/office/powerpoint/2010/main" val="1650300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656826" y="505205"/>
            <a:ext cx="2733121" cy="400110"/>
          </a:xfrm>
          <a:prstGeom prst="rect">
            <a:avLst/>
          </a:prstGeom>
          <a:noFill/>
        </p:spPr>
        <p:txBody>
          <a:bodyPr wrap="none" rtlCol="0">
            <a:spAutoFit/>
          </a:bodyPr>
          <a:lstStyle/>
          <a:p>
            <a:r>
              <a:rPr lang="en-US" sz="2000" b="1" dirty="0" smtClean="0">
                <a:solidFill>
                  <a:schemeClr val="bg1"/>
                </a:solidFill>
              </a:rPr>
              <a:t>Translation of the Video</a:t>
            </a:r>
            <a:endParaRPr lang="en-US" sz="2000" b="1" dirty="0">
              <a:solidFill>
                <a:schemeClr val="bg1"/>
              </a:solidFill>
            </a:endParaRPr>
          </a:p>
        </p:txBody>
      </p:sp>
      <p:sp>
        <p:nvSpPr>
          <p:cNvPr id="4" name="Rectangle 3"/>
          <p:cNvSpPr/>
          <p:nvPr/>
        </p:nvSpPr>
        <p:spPr>
          <a:xfrm>
            <a:off x="100668" y="965914"/>
            <a:ext cx="9043332" cy="5411353"/>
          </a:xfrm>
          <a:prstGeom prst="rect">
            <a:avLst/>
          </a:prstGeom>
        </p:spPr>
        <p:txBody>
          <a:bodyPr wrap="square">
            <a:spAutoFit/>
          </a:bodyPr>
          <a:lstStyle/>
          <a:p>
            <a:pPr>
              <a:lnSpc>
                <a:spcPct val="107000"/>
              </a:lnSpc>
              <a:spcAft>
                <a:spcPts val="800"/>
              </a:spcAft>
            </a:pPr>
            <a:r>
              <a:rPr lang="en-US" sz="1700" dirty="0"/>
              <a:t>Man faces difficulties in worldly and religious matters. If one is steadfast in truthfulness and in </a:t>
            </a:r>
            <a:r>
              <a:rPr lang="en-US" sz="1700" dirty="0" err="1"/>
              <a:t>Taqwa</a:t>
            </a:r>
            <a:r>
              <a:rPr lang="en-US" sz="1700" dirty="0"/>
              <a:t> (righteousness) and is mindful of one’s deeds, then with the God’s Grace, difficulties will be removed. As Promised Messiah (as) said, that sometimes speaking the truth can practically put one in difficulties, but if one is completely honest then there is no need to fear. Those difficulties will disappear. This does not happen only with the enemies but sometimes speaking the truth to one’s own friends can create difficulties. This is because there are people with different dispositions in our own circle. Sometimes there are people with lesser degree of </a:t>
            </a:r>
            <a:r>
              <a:rPr lang="en-US" sz="1700" dirty="0" err="1"/>
              <a:t>Taqwa</a:t>
            </a:r>
            <a:r>
              <a:rPr lang="en-US" sz="1700" dirty="0"/>
              <a:t> in one’s circle which is why sometimes one can face difficulties. For example, these days </a:t>
            </a:r>
            <a:r>
              <a:rPr lang="en-US" sz="1700" dirty="0" err="1"/>
              <a:t>Jamaat</a:t>
            </a:r>
            <a:r>
              <a:rPr lang="en-US" sz="1700" dirty="0"/>
              <a:t> elections are taking place in the world and I sometimes get complains from people that after voting, some office holders question the voter why they have voted for certain people. </a:t>
            </a:r>
            <a:r>
              <a:rPr lang="en-US" sz="1700" dirty="0" err="1"/>
              <a:t>Jamaat</a:t>
            </a:r>
            <a:r>
              <a:rPr lang="en-US" sz="1700" dirty="0"/>
              <a:t> elections are such that everyone is free to vote as they see fit and no one has the right to question the voter. If a person votes for someone in all honesty, that he feels is a suitable candidate then no office holder has the right to question that person. If, however a person has some shortcomings, then next time he may not be forthcoming lest his shortcomings and weaknesses get exposed. When a person is weak in </a:t>
            </a:r>
            <a:r>
              <a:rPr lang="en-US" sz="1700" dirty="0" err="1"/>
              <a:t>Taqwa</a:t>
            </a:r>
            <a:r>
              <a:rPr lang="en-US" sz="1700" dirty="0"/>
              <a:t>, then sometimes he expresses, that he is concerned that office holders will harbor resentment against him [for not voting for him]. This is all due to lack of </a:t>
            </a:r>
            <a:r>
              <a:rPr lang="en-US" sz="1700" dirty="0" err="1"/>
              <a:t>Taqwa</a:t>
            </a:r>
            <a:r>
              <a:rPr lang="en-US" sz="1700" dirty="0"/>
              <a:t> and lack in truthfulness. Therefore, it should always be remembered that if one expresses his opinion in all honesty, then honesty and </a:t>
            </a:r>
            <a:r>
              <a:rPr lang="en-US" sz="1700" dirty="0" err="1"/>
              <a:t>Taqwa</a:t>
            </a:r>
            <a:r>
              <a:rPr lang="en-US" sz="1700" dirty="0"/>
              <a:t> demands that he remains worry free. Indeed, he should keep engaged in seeking God’s Grace as if God’s Grace is there then no one can harm him.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20</a:t>
            </a:fld>
            <a:endParaRPr lang="en-US"/>
          </a:p>
        </p:txBody>
      </p:sp>
    </p:spTree>
    <p:extLst>
      <p:ext uri="{BB962C8B-B14F-4D97-AF65-F5344CB8AC3E}">
        <p14:creationId xmlns:p14="http://schemas.microsoft.com/office/powerpoint/2010/main" val="2293112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7572" y="1047935"/>
            <a:ext cx="5153971" cy="1325563"/>
          </a:xfrm>
        </p:spPr>
        <p:txBody>
          <a:bodyPr/>
          <a:lstStyle/>
          <a:p>
            <a:r>
              <a:rPr lang="en-US" b="1" dirty="0" smtClean="0"/>
              <a:t>Where do we stand?</a:t>
            </a:r>
            <a:endParaRPr lang="en-US" b="1" dirty="0"/>
          </a:p>
        </p:txBody>
      </p:sp>
      <p:sp>
        <p:nvSpPr>
          <p:cNvPr id="4" name="Content Placeholder 3"/>
          <p:cNvSpPr>
            <a:spLocks noGrp="1"/>
          </p:cNvSpPr>
          <p:nvPr>
            <p:ph idx="1"/>
          </p:nvPr>
        </p:nvSpPr>
        <p:spPr>
          <a:xfrm>
            <a:off x="748860" y="2077873"/>
            <a:ext cx="8193939" cy="3195224"/>
          </a:xfrm>
        </p:spPr>
        <p:txBody>
          <a:bodyPr>
            <a:noAutofit/>
          </a:bodyPr>
          <a:lstStyle/>
          <a:p>
            <a:pPr marL="0" indent="0">
              <a:buNone/>
            </a:pPr>
            <a:r>
              <a:rPr lang="en-US" dirty="0" smtClean="0">
                <a:solidFill>
                  <a:srgbClr val="000000"/>
                </a:solidFill>
              </a:rPr>
              <a:t>During the last month</a:t>
            </a:r>
          </a:p>
          <a:p>
            <a:r>
              <a:rPr lang="en-US" dirty="0">
                <a:solidFill>
                  <a:srgbClr val="000000"/>
                </a:solidFill>
              </a:rPr>
              <a:t>H</a:t>
            </a:r>
            <a:r>
              <a:rPr lang="en-US" dirty="0" smtClean="0">
                <a:solidFill>
                  <a:srgbClr val="000000"/>
                </a:solidFill>
              </a:rPr>
              <a:t>ow many times were you not 100% truthful to give your opinion at work?</a:t>
            </a:r>
          </a:p>
          <a:p>
            <a:r>
              <a:rPr lang="en-US" dirty="0" smtClean="0">
                <a:solidFill>
                  <a:srgbClr val="000000"/>
                </a:solidFill>
              </a:rPr>
              <a:t>How many times did you not give your 100% honest opinion in a </a:t>
            </a:r>
            <a:r>
              <a:rPr lang="en-US" dirty="0" err="1" smtClean="0">
                <a:solidFill>
                  <a:srgbClr val="000000"/>
                </a:solidFill>
              </a:rPr>
              <a:t>Jamaat</a:t>
            </a:r>
            <a:r>
              <a:rPr lang="en-US" dirty="0" smtClean="0">
                <a:solidFill>
                  <a:srgbClr val="000000"/>
                </a:solidFill>
              </a:rPr>
              <a:t> meeting?</a:t>
            </a:r>
          </a:p>
          <a:p>
            <a:r>
              <a:rPr lang="en-US" dirty="0" smtClean="0">
                <a:solidFill>
                  <a:srgbClr val="000000"/>
                </a:solidFill>
              </a:rPr>
              <a:t>How many times did you not give your honest opinion to someone in your family?</a:t>
            </a:r>
            <a:endParaRPr lang="en-US" b="1" dirty="0" smtClean="0">
              <a:solidFill>
                <a:srgbClr val="000000"/>
              </a:solidFill>
            </a:endParaRPr>
          </a:p>
          <a:p>
            <a:pPr marL="0" indent="0" algn="ctr">
              <a:buNone/>
            </a:pPr>
            <a:r>
              <a:rPr lang="en-US" b="1" dirty="0" smtClean="0">
                <a:solidFill>
                  <a:srgbClr val="000000"/>
                </a:solidFill>
              </a:rPr>
              <a:t>Add the three numbers together.</a:t>
            </a:r>
          </a:p>
          <a:p>
            <a:pPr marL="0" indent="0" algn="ctr">
              <a:buNone/>
            </a:pPr>
            <a:r>
              <a:rPr lang="en-US" b="1" dirty="0" smtClean="0">
                <a:solidFill>
                  <a:srgbClr val="000000"/>
                </a:solidFill>
              </a:rPr>
              <a:t>(Keep it to yourself.. the “score” is for you!)</a:t>
            </a:r>
            <a:endParaRPr lang="en-US" b="1" dirty="0">
              <a:solidFill>
                <a:srgbClr val="000000"/>
              </a:solidFill>
            </a:endParaRPr>
          </a:p>
        </p:txBody>
      </p:sp>
      <p:sp>
        <p:nvSpPr>
          <p:cNvPr id="3" name="Rectangle 2"/>
          <p:cNvSpPr/>
          <p:nvPr/>
        </p:nvSpPr>
        <p:spPr>
          <a:xfrm>
            <a:off x="4845830" y="292312"/>
            <a:ext cx="2774169" cy="646331"/>
          </a:xfrm>
          <a:prstGeom prst="rect">
            <a:avLst/>
          </a:prstGeom>
        </p:spPr>
        <p:txBody>
          <a:bodyPr wrap="square">
            <a:spAutoFit/>
          </a:bodyPr>
          <a:lstStyle/>
          <a:p>
            <a:r>
              <a:rPr lang="x-none" sz="3600" b="1" dirty="0">
                <a:solidFill>
                  <a:schemeClr val="bg1"/>
                </a:solidFill>
              </a:rPr>
              <a:t>اپنے جائزے </a:t>
            </a:r>
            <a:r>
              <a:rPr lang="x-none" sz="3600" b="1" dirty="0" smtClean="0">
                <a:solidFill>
                  <a:schemeClr val="bg1"/>
                </a:solidFill>
              </a:rPr>
              <a:t>لیں</a:t>
            </a:r>
            <a:endParaRPr lang="en-US" sz="3600" b="1" dirty="0">
              <a:solidFill>
                <a:schemeClr val="bg1"/>
              </a:solidFill>
            </a:endParaRPr>
          </a:p>
        </p:txBody>
      </p:sp>
      <p:sp>
        <p:nvSpPr>
          <p:cNvPr id="5" name="Title 1"/>
          <p:cNvSpPr txBox="1">
            <a:spLocks/>
          </p:cNvSpPr>
          <p:nvPr/>
        </p:nvSpPr>
        <p:spPr>
          <a:xfrm>
            <a:off x="3994807" y="890705"/>
            <a:ext cx="4315389" cy="5887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0000"/>
                </a:solidFill>
              </a:rPr>
              <a:t>Self analyze </a:t>
            </a:r>
            <a:r>
              <a:rPr lang="en-US" sz="3200" b="1" dirty="0">
                <a:solidFill>
                  <a:srgbClr val="000000"/>
                </a:solidFill>
              </a:rPr>
              <a:t>y</a:t>
            </a:r>
            <a:r>
              <a:rPr lang="en-US" sz="3200" b="1" dirty="0" smtClean="0">
                <a:solidFill>
                  <a:srgbClr val="000000"/>
                </a:solidFill>
              </a:rPr>
              <a:t>ourself, KMV</a:t>
            </a:r>
            <a:endParaRPr lang="en-US" sz="3200" b="1" dirty="0">
              <a:solidFill>
                <a:srgbClr val="000000"/>
              </a:solidFill>
            </a:endParaRPr>
          </a:p>
        </p:txBody>
      </p:sp>
      <p:sp>
        <p:nvSpPr>
          <p:cNvPr id="6" name="Slide Number Placeholder 5"/>
          <p:cNvSpPr>
            <a:spLocks noGrp="1"/>
          </p:cNvSpPr>
          <p:nvPr>
            <p:ph type="sldNum" sz="quarter" idx="12"/>
          </p:nvPr>
        </p:nvSpPr>
        <p:spPr/>
        <p:txBody>
          <a:bodyPr/>
          <a:lstStyle/>
          <a:p>
            <a:fld id="{D64212AE-C6D7-4DAE-B05A-60F3647E62E0}" type="slidenum">
              <a:rPr lang="en-US" smtClean="0"/>
              <a:t>21</a:t>
            </a:fld>
            <a:endParaRPr lang="en-US"/>
          </a:p>
        </p:txBody>
      </p:sp>
    </p:spTree>
    <p:extLst>
      <p:ext uri="{BB962C8B-B14F-4D97-AF65-F5344CB8AC3E}">
        <p14:creationId xmlns:p14="http://schemas.microsoft.com/office/powerpoint/2010/main" val="3852919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Left-Right Arrow 5"/>
          <p:cNvSpPr/>
          <p:nvPr/>
        </p:nvSpPr>
        <p:spPr>
          <a:xfrm>
            <a:off x="795867" y="2132573"/>
            <a:ext cx="7806266" cy="11684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795867" y="3439255"/>
            <a:ext cx="2421466" cy="1938992"/>
          </a:xfrm>
          <a:prstGeom prst="rect">
            <a:avLst/>
          </a:prstGeom>
          <a:noFill/>
        </p:spPr>
        <p:txBody>
          <a:bodyPr wrap="square" rtlCol="0">
            <a:spAutoFit/>
          </a:bodyPr>
          <a:lstStyle/>
          <a:p>
            <a:pPr algn="ctr"/>
            <a:r>
              <a:rPr lang="en-US" sz="2400" dirty="0" smtClean="0">
                <a:solidFill>
                  <a:srgbClr val="000000"/>
                </a:solidFill>
              </a:rPr>
              <a:t>Keep praying and strive hard to be always honest and truthful at all times.</a:t>
            </a:r>
            <a:endParaRPr lang="en-US" sz="2400" dirty="0">
              <a:solidFill>
                <a:srgbClr val="000000"/>
              </a:solidFill>
            </a:endParaRPr>
          </a:p>
        </p:txBody>
      </p:sp>
      <p:sp>
        <p:nvSpPr>
          <p:cNvPr id="8" name="TextBox 7"/>
          <p:cNvSpPr txBox="1"/>
          <p:nvPr/>
        </p:nvSpPr>
        <p:spPr>
          <a:xfrm>
            <a:off x="3488267" y="3439255"/>
            <a:ext cx="2421466" cy="1938992"/>
          </a:xfrm>
          <a:prstGeom prst="rect">
            <a:avLst/>
          </a:prstGeom>
          <a:noFill/>
        </p:spPr>
        <p:txBody>
          <a:bodyPr wrap="square" rtlCol="0">
            <a:spAutoFit/>
          </a:bodyPr>
          <a:lstStyle/>
          <a:p>
            <a:pPr algn="ctr"/>
            <a:r>
              <a:rPr lang="en-US" sz="2400" dirty="0" smtClean="0">
                <a:solidFill>
                  <a:srgbClr val="000000"/>
                </a:solidFill>
              </a:rPr>
              <a:t>Pray and strive hard to stay away from any kind of falsehood and dishonesty.</a:t>
            </a:r>
            <a:endParaRPr lang="en-US" sz="2400" dirty="0">
              <a:solidFill>
                <a:srgbClr val="000000"/>
              </a:solidFill>
            </a:endParaRPr>
          </a:p>
        </p:txBody>
      </p:sp>
      <p:sp>
        <p:nvSpPr>
          <p:cNvPr id="9" name="TextBox 8"/>
          <p:cNvSpPr txBox="1"/>
          <p:nvPr/>
        </p:nvSpPr>
        <p:spPr>
          <a:xfrm>
            <a:off x="6180667" y="3439255"/>
            <a:ext cx="2421466" cy="2677656"/>
          </a:xfrm>
          <a:prstGeom prst="rect">
            <a:avLst/>
          </a:prstGeom>
          <a:noFill/>
        </p:spPr>
        <p:txBody>
          <a:bodyPr wrap="square" rtlCol="0">
            <a:spAutoFit/>
          </a:bodyPr>
          <a:lstStyle/>
          <a:p>
            <a:pPr algn="ctr"/>
            <a:r>
              <a:rPr lang="en-US" sz="2400" dirty="0" smtClean="0">
                <a:solidFill>
                  <a:srgbClr val="000000"/>
                </a:solidFill>
              </a:rPr>
              <a:t>Pray hard for yourself to stay truthful. Make a conscious effort not to lie or be dishonest at next trial.</a:t>
            </a:r>
            <a:endParaRPr lang="en-US" sz="2400" dirty="0">
              <a:solidFill>
                <a:srgbClr val="000000"/>
              </a:solidFill>
            </a:endParaRPr>
          </a:p>
        </p:txBody>
      </p:sp>
      <p:sp>
        <p:nvSpPr>
          <p:cNvPr id="14" name="TextBox 13"/>
          <p:cNvSpPr txBox="1"/>
          <p:nvPr/>
        </p:nvSpPr>
        <p:spPr>
          <a:xfrm>
            <a:off x="7588675" y="2415887"/>
            <a:ext cx="575733" cy="523220"/>
          </a:xfrm>
          <a:prstGeom prst="rect">
            <a:avLst/>
          </a:prstGeom>
          <a:noFill/>
        </p:spPr>
        <p:txBody>
          <a:bodyPr wrap="square" rtlCol="0">
            <a:spAutoFit/>
          </a:bodyPr>
          <a:lstStyle/>
          <a:p>
            <a:pPr algn="ctr"/>
            <a:r>
              <a:rPr lang="en-US" sz="2800" dirty="0" smtClean="0">
                <a:solidFill>
                  <a:srgbClr val="000000"/>
                </a:solidFill>
              </a:rPr>
              <a:t>&gt;5</a:t>
            </a:r>
            <a:endParaRPr lang="en-US" sz="2800" dirty="0">
              <a:solidFill>
                <a:srgbClr val="000000"/>
              </a:solidFill>
            </a:endParaRPr>
          </a:p>
        </p:txBody>
      </p:sp>
      <p:sp>
        <p:nvSpPr>
          <p:cNvPr id="15" name="TextBox 14"/>
          <p:cNvSpPr txBox="1"/>
          <p:nvPr/>
        </p:nvSpPr>
        <p:spPr>
          <a:xfrm>
            <a:off x="1036317" y="2446203"/>
            <a:ext cx="754383" cy="523220"/>
          </a:xfrm>
          <a:prstGeom prst="rect">
            <a:avLst/>
          </a:prstGeom>
          <a:noFill/>
        </p:spPr>
        <p:txBody>
          <a:bodyPr wrap="square" rtlCol="0">
            <a:spAutoFit/>
          </a:bodyPr>
          <a:lstStyle/>
          <a:p>
            <a:pPr algn="ctr"/>
            <a:r>
              <a:rPr lang="en-US" sz="2800" dirty="0" smtClean="0">
                <a:solidFill>
                  <a:srgbClr val="000000"/>
                </a:solidFill>
              </a:rPr>
              <a:t>0-1</a:t>
            </a:r>
            <a:endParaRPr lang="en-US" sz="2800" dirty="0">
              <a:solidFill>
                <a:srgbClr val="000000"/>
              </a:solidFill>
            </a:endParaRPr>
          </a:p>
        </p:txBody>
      </p:sp>
      <p:sp>
        <p:nvSpPr>
          <p:cNvPr id="10" name="TextBox 9"/>
          <p:cNvSpPr txBox="1"/>
          <p:nvPr/>
        </p:nvSpPr>
        <p:spPr>
          <a:xfrm>
            <a:off x="2361700" y="2425805"/>
            <a:ext cx="4526643" cy="523220"/>
          </a:xfrm>
          <a:prstGeom prst="rect">
            <a:avLst/>
          </a:prstGeom>
          <a:noFill/>
        </p:spPr>
        <p:txBody>
          <a:bodyPr wrap="square" rtlCol="0">
            <a:spAutoFit/>
          </a:bodyPr>
          <a:lstStyle/>
          <a:p>
            <a:pPr algn="ctr"/>
            <a:r>
              <a:rPr lang="en-US" sz="2800" dirty="0" smtClean="0">
                <a:solidFill>
                  <a:srgbClr val="000000"/>
                </a:solidFill>
              </a:rPr>
              <a:t>Combined Score</a:t>
            </a:r>
            <a:endParaRPr lang="en-US" sz="2800" dirty="0">
              <a:solidFill>
                <a:srgbClr val="000000"/>
              </a:solidFill>
            </a:endParaRPr>
          </a:p>
        </p:txBody>
      </p:sp>
      <p:sp>
        <p:nvSpPr>
          <p:cNvPr id="11" name="Title 1"/>
          <p:cNvSpPr>
            <a:spLocks noGrp="1"/>
          </p:cNvSpPr>
          <p:nvPr>
            <p:ph type="title"/>
          </p:nvPr>
        </p:nvSpPr>
        <p:spPr>
          <a:xfrm>
            <a:off x="554671" y="1578112"/>
            <a:ext cx="8298039" cy="695348"/>
          </a:xfrm>
        </p:spPr>
        <p:txBody>
          <a:bodyPr>
            <a:normAutofit/>
          </a:bodyPr>
          <a:lstStyle/>
          <a:p>
            <a:pPr algn="ctr"/>
            <a:r>
              <a:rPr lang="en-US" sz="3600" b="1" dirty="0" smtClean="0"/>
              <a:t>How to Improve?</a:t>
            </a:r>
            <a:endParaRPr lang="en-US" sz="3600" b="1" dirty="0"/>
          </a:p>
        </p:txBody>
      </p:sp>
      <p:sp>
        <p:nvSpPr>
          <p:cNvPr id="2" name="Rectangle 1"/>
          <p:cNvSpPr/>
          <p:nvPr/>
        </p:nvSpPr>
        <p:spPr>
          <a:xfrm>
            <a:off x="3974447" y="346337"/>
            <a:ext cx="4627686" cy="584775"/>
          </a:xfrm>
          <a:prstGeom prst="rect">
            <a:avLst/>
          </a:prstGeom>
        </p:spPr>
        <p:txBody>
          <a:bodyPr wrap="square">
            <a:spAutoFit/>
          </a:bodyPr>
          <a:lstStyle/>
          <a:p>
            <a:r>
              <a:rPr lang="x-none" sz="3200" b="1" dirty="0">
                <a:solidFill>
                  <a:schemeClr val="bg1"/>
                </a:solidFill>
              </a:rPr>
              <a:t>اپنے اندر پاک تبدیلیاں پیدا </a:t>
            </a:r>
            <a:r>
              <a:rPr lang="x-none" sz="3200" b="1" dirty="0" smtClean="0">
                <a:solidFill>
                  <a:schemeClr val="bg1"/>
                </a:solidFill>
              </a:rPr>
              <a:t>کریں</a:t>
            </a:r>
            <a:endParaRPr lang="en-US" sz="3200" b="1" dirty="0">
              <a:solidFill>
                <a:schemeClr val="bg1"/>
              </a:solidFill>
            </a:endParaRPr>
          </a:p>
        </p:txBody>
      </p:sp>
      <p:sp>
        <p:nvSpPr>
          <p:cNvPr id="12" name="Title 1"/>
          <p:cNvSpPr txBox="1">
            <a:spLocks/>
          </p:cNvSpPr>
          <p:nvPr/>
        </p:nvSpPr>
        <p:spPr>
          <a:xfrm>
            <a:off x="3193396" y="459189"/>
            <a:ext cx="5856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Bring about pious changes in yourself</a:t>
            </a:r>
            <a:endParaRPr lang="en-US" sz="2800" b="1" dirty="0"/>
          </a:p>
        </p:txBody>
      </p:sp>
      <p:sp>
        <p:nvSpPr>
          <p:cNvPr id="3" name="Slide Number Placeholder 2"/>
          <p:cNvSpPr>
            <a:spLocks noGrp="1"/>
          </p:cNvSpPr>
          <p:nvPr>
            <p:ph type="sldNum" sz="quarter" idx="12"/>
          </p:nvPr>
        </p:nvSpPr>
        <p:spPr/>
        <p:txBody>
          <a:bodyPr/>
          <a:lstStyle/>
          <a:p>
            <a:fld id="{D64212AE-C6D7-4DAE-B05A-60F3647E62E0}" type="slidenum">
              <a:rPr lang="en-US" smtClean="0"/>
              <a:t>22</a:t>
            </a:fld>
            <a:endParaRPr lang="en-US"/>
          </a:p>
        </p:txBody>
      </p:sp>
    </p:spTree>
    <p:extLst>
      <p:ext uri="{BB962C8B-B14F-4D97-AF65-F5344CB8AC3E}">
        <p14:creationId xmlns:p14="http://schemas.microsoft.com/office/powerpoint/2010/main" val="37414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 name="Shape 137"/>
          <p:cNvSpPr>
            <a:spLocks noGrp="1"/>
          </p:cNvSpPr>
          <p:nvPr>
            <p:ph type="ctrTitle"/>
          </p:nvPr>
        </p:nvSpPr>
        <p:spPr>
          <a:xfrm>
            <a:off x="681925" y="4719234"/>
            <a:ext cx="8105614" cy="851742"/>
          </a:xfrm>
          <a:prstGeom prst="rect">
            <a:avLst/>
          </a:prstGeom>
        </p:spPr>
        <p:txBody>
          <a:bodyPr>
            <a:noAutofit/>
          </a:bodyPr>
          <a:lstStyle/>
          <a:p>
            <a:pPr defTabSz="247521">
              <a:tabLst>
                <a:tab pos="803643" algn="l"/>
              </a:tabLst>
              <a:defRPr sz="7237">
                <a:effectLst>
                  <a:outerShdw blurRad="19558" dist="19558" dir="2700000" rotWithShape="0">
                    <a:srgbClr val="FFFFFF">
                      <a:alpha val="50000"/>
                    </a:srgbClr>
                  </a:outerShdw>
                </a:effectLst>
              </a:defRPr>
            </a:pPr>
            <a:endParaRPr sz="4800" b="1" dirty="0">
              <a:solidFill>
                <a:srgbClr val="FF0000"/>
              </a:solidFill>
            </a:endParaRPr>
          </a:p>
          <a:p>
            <a:pPr defTabSz="247521">
              <a:tabLst>
                <a:tab pos="803643" algn="l"/>
              </a:tabLst>
              <a:defRPr sz="7237">
                <a:effectLst>
                  <a:outerShdw blurRad="19558" dist="19558" dir="2700000" rotWithShape="0">
                    <a:srgbClr val="FFFFFF">
                      <a:alpha val="50000"/>
                    </a:srgbClr>
                  </a:outerShdw>
                </a:effectLst>
              </a:defRPr>
            </a:pPr>
            <a:r>
              <a:rPr lang="en-US" sz="4800" b="1" dirty="0" smtClean="0">
                <a:solidFill>
                  <a:srgbClr val="FF0000"/>
                </a:solidFill>
              </a:rPr>
              <a:t>Health Topic: </a:t>
            </a:r>
            <a:r>
              <a:rPr sz="4800" b="1" dirty="0" smtClean="0">
                <a:solidFill>
                  <a:srgbClr val="FF0000"/>
                </a:solidFill>
              </a:rPr>
              <a:t>Men’</a:t>
            </a:r>
            <a:r>
              <a:rPr lang="en-US" sz="4800" b="1" dirty="0" smtClean="0">
                <a:solidFill>
                  <a:srgbClr val="FF0000"/>
                </a:solidFill>
              </a:rPr>
              <a:t>s</a:t>
            </a:r>
            <a:r>
              <a:rPr sz="4800" b="1" dirty="0" smtClean="0">
                <a:solidFill>
                  <a:srgbClr val="FF0000"/>
                </a:solidFill>
              </a:rPr>
              <a:t> </a:t>
            </a:r>
            <a:r>
              <a:rPr sz="4800" b="1" dirty="0">
                <a:solidFill>
                  <a:srgbClr val="FF0000"/>
                </a:solidFill>
              </a:rPr>
              <a:t>Health</a:t>
            </a:r>
          </a:p>
        </p:txBody>
      </p:sp>
      <p:pic>
        <p:nvPicPr>
          <p:cNvPr id="140" name="Screen Shot 2015-12-12 at 12.03.21 PM.png"/>
          <p:cNvPicPr>
            <a:picLocks noChangeAspect="1"/>
          </p:cNvPicPr>
          <p:nvPr/>
        </p:nvPicPr>
        <p:blipFill>
          <a:blip r:embed="rId2">
            <a:extLst/>
          </a:blip>
          <a:stretch>
            <a:fillRect/>
          </a:stretch>
        </p:blipFill>
        <p:spPr>
          <a:xfrm>
            <a:off x="2113991" y="1218102"/>
            <a:ext cx="5239955" cy="3818174"/>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23</a:t>
            </a:fld>
            <a:endParaRPr lang="uk-UA"/>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0" y="4872692"/>
            <a:ext cx="9143999" cy="1660922"/>
          </a:xfrm>
          <a:prstGeom prst="rect">
            <a:avLst/>
          </a:prstGeom>
        </p:spPr>
        <p:txBody>
          <a:bodyPr>
            <a:normAutofit/>
          </a:bodyPr>
          <a:lstStyle>
            <a:lvl1pPr>
              <a:defRPr sz="5100">
                <a:solidFill>
                  <a:srgbClr val="000000"/>
                </a:solidFill>
              </a:defRPr>
            </a:lvl1pPr>
          </a:lstStyle>
          <a:p>
            <a:r>
              <a:rPr lang="en-US" sz="3600" b="1" dirty="0" smtClean="0"/>
              <a:t>Health Topic: </a:t>
            </a:r>
            <a:r>
              <a:rPr sz="3600" b="1" dirty="0" smtClean="0"/>
              <a:t>Annual </a:t>
            </a:r>
            <a:r>
              <a:rPr sz="3600" b="1" dirty="0"/>
              <a:t>Health Examination</a:t>
            </a:r>
          </a:p>
        </p:txBody>
      </p:sp>
      <p:pic>
        <p:nvPicPr>
          <p:cNvPr id="121" name="Picture 120"/>
          <p:cNvPicPr>
            <a:picLocks/>
          </p:cNvPicPr>
          <p:nvPr/>
        </p:nvPicPr>
        <p:blipFill>
          <a:blip r:embed="rId2">
            <a:extLst/>
          </a:blip>
          <a:stretch>
            <a:fillRect/>
          </a:stretch>
        </p:blipFill>
        <p:spPr>
          <a:xfrm>
            <a:off x="1988273" y="1182488"/>
            <a:ext cx="5478666" cy="4105761"/>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pPr/>
              <a:t>24</a:t>
            </a:fld>
            <a:endParaRPr lang="uk-UA"/>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3288484" y="377504"/>
            <a:ext cx="5788404" cy="678575"/>
          </a:xfrm>
          <a:prstGeom prst="rect">
            <a:avLst/>
          </a:prstGeom>
        </p:spPr>
        <p:txBody>
          <a:bodyPr>
            <a:normAutofit/>
          </a:bodyPr>
          <a:lstStyle>
            <a:lvl1pPr>
              <a:defRPr sz="4400" b="1">
                <a:solidFill>
                  <a:srgbClr val="000000"/>
                </a:solidFill>
              </a:defRPr>
            </a:lvl1pPr>
          </a:lstStyle>
          <a:p>
            <a:r>
              <a:rPr lang="en-US" sz="2400" dirty="0" smtClean="0">
                <a:solidFill>
                  <a:srgbClr val="FFFFFF"/>
                </a:solidFill>
              </a:rPr>
              <a:t>What is </a:t>
            </a:r>
            <a:r>
              <a:rPr sz="2400" dirty="0" smtClean="0">
                <a:solidFill>
                  <a:srgbClr val="FFFFFF"/>
                </a:solidFill>
              </a:rPr>
              <a:t>Annual </a:t>
            </a:r>
            <a:r>
              <a:rPr sz="2400" dirty="0">
                <a:solidFill>
                  <a:srgbClr val="FFFFFF"/>
                </a:solidFill>
              </a:rPr>
              <a:t>Physical </a:t>
            </a:r>
            <a:r>
              <a:rPr sz="2400" dirty="0" smtClean="0">
                <a:solidFill>
                  <a:srgbClr val="FFFFFF"/>
                </a:solidFill>
              </a:rPr>
              <a:t>Examination</a:t>
            </a:r>
            <a:r>
              <a:rPr lang="en-US" sz="2400" dirty="0" smtClean="0">
                <a:solidFill>
                  <a:srgbClr val="FFFFFF"/>
                </a:solidFill>
              </a:rPr>
              <a:t>?</a:t>
            </a:r>
            <a:endParaRPr sz="2400" dirty="0">
              <a:solidFill>
                <a:srgbClr val="FFFFFF"/>
              </a:solidFill>
            </a:endParaRPr>
          </a:p>
        </p:txBody>
      </p:sp>
      <p:sp>
        <p:nvSpPr>
          <p:cNvPr id="124" name="Shape 124"/>
          <p:cNvSpPr>
            <a:spLocks noGrp="1"/>
          </p:cNvSpPr>
          <p:nvPr>
            <p:ph type="body" idx="1"/>
          </p:nvPr>
        </p:nvSpPr>
        <p:spPr>
          <a:xfrm>
            <a:off x="327172" y="1591090"/>
            <a:ext cx="8749716" cy="4018359"/>
          </a:xfrm>
          <a:prstGeom prst="rect">
            <a:avLst/>
          </a:prstGeom>
        </p:spPr>
        <p:txBody>
          <a:bodyPr>
            <a:noAutofit/>
          </a:bodyPr>
          <a:lstStyle/>
          <a:p>
            <a:pPr marL="0" indent="-446469">
              <a:spcBef>
                <a:spcPts val="600"/>
              </a:spcBef>
              <a:defRPr sz="2400">
                <a:solidFill>
                  <a:srgbClr val="000000"/>
                </a:solidFill>
                <a:latin typeface="Times New Roman"/>
                <a:ea typeface="Times New Roman"/>
                <a:cs typeface="Times New Roman"/>
                <a:sym typeface="Times New Roman"/>
              </a:defRPr>
            </a:pPr>
            <a:r>
              <a:rPr sz="2400" dirty="0"/>
              <a:t>An Annual Health Examination aims at periodically assessing an individuals general health status; It is also called </a:t>
            </a:r>
            <a:r>
              <a:rPr sz="2400" b="1" dirty="0"/>
              <a:t>PERIODIC HEALTH EXAMINATION</a:t>
            </a:r>
          </a:p>
          <a:p>
            <a:pPr marL="0" indent="-446469">
              <a:spcBef>
                <a:spcPts val="600"/>
              </a:spcBef>
              <a:defRPr sz="2400">
                <a:solidFill>
                  <a:srgbClr val="000000"/>
                </a:solidFill>
                <a:latin typeface="Times New Roman"/>
                <a:ea typeface="Times New Roman"/>
                <a:cs typeface="Times New Roman"/>
                <a:sym typeface="Times New Roman"/>
              </a:defRPr>
            </a:pPr>
            <a:r>
              <a:rPr sz="2400" dirty="0"/>
              <a:t>It is a source of reassurance and an alarm system to detect conditions in early stages</a:t>
            </a:r>
          </a:p>
          <a:p>
            <a:pPr marL="0" indent="-446469">
              <a:spcBef>
                <a:spcPts val="600"/>
              </a:spcBef>
              <a:defRPr sz="2400">
                <a:solidFill>
                  <a:srgbClr val="000000"/>
                </a:solidFill>
                <a:latin typeface="Times New Roman"/>
                <a:ea typeface="Times New Roman"/>
                <a:cs typeface="Times New Roman"/>
                <a:sym typeface="Times New Roman"/>
              </a:defRPr>
            </a:pPr>
            <a:r>
              <a:rPr sz="2400" dirty="0"/>
              <a:t>Periodic Health Examination may require more than one visit to your doctor</a:t>
            </a:r>
          </a:p>
          <a:p>
            <a:pPr marL="0" indent="-446469">
              <a:spcBef>
                <a:spcPts val="600"/>
              </a:spcBef>
              <a:defRPr sz="2400">
                <a:solidFill>
                  <a:srgbClr val="000000"/>
                </a:solidFill>
                <a:latin typeface="Times New Roman"/>
                <a:ea typeface="Times New Roman"/>
                <a:cs typeface="Times New Roman"/>
                <a:sym typeface="Times New Roman"/>
              </a:defRPr>
            </a:pPr>
            <a:r>
              <a:rPr sz="2400" dirty="0"/>
              <a:t>Periodic Health Examination will consist of History, Physical Examination, blood test, EKG, Imaging and selected screening tests</a:t>
            </a:r>
          </a:p>
          <a:p>
            <a:pPr marL="0" indent="-446469">
              <a:spcBef>
                <a:spcPts val="600"/>
              </a:spcBef>
              <a:defRPr sz="2400">
                <a:solidFill>
                  <a:srgbClr val="000000"/>
                </a:solidFill>
                <a:latin typeface="Times New Roman"/>
                <a:ea typeface="Times New Roman"/>
                <a:cs typeface="Times New Roman"/>
                <a:sym typeface="Times New Roman"/>
              </a:defRPr>
            </a:pPr>
            <a:r>
              <a:rPr sz="2400" dirty="0"/>
              <a:t>Most insurance will pay for Annual or Periodic Health Examination</a:t>
            </a:r>
          </a:p>
          <a:p>
            <a:pPr marL="0" indent="-446469">
              <a:spcBef>
                <a:spcPts val="600"/>
              </a:spcBef>
              <a:defRPr sz="2400">
                <a:solidFill>
                  <a:srgbClr val="000000"/>
                </a:solidFill>
                <a:latin typeface="Times New Roman"/>
                <a:ea typeface="Times New Roman"/>
                <a:cs typeface="Times New Roman"/>
                <a:sym typeface="Times New Roman"/>
              </a:defRPr>
            </a:pPr>
            <a:r>
              <a:rPr sz="2400" dirty="0"/>
              <a:t>Many Screening Programs begin around age 40</a:t>
            </a:r>
          </a:p>
        </p:txBody>
      </p:sp>
      <p:sp>
        <p:nvSpPr>
          <p:cNvPr id="2" name="Slide Number Placeholder 1"/>
          <p:cNvSpPr>
            <a:spLocks noGrp="1"/>
          </p:cNvSpPr>
          <p:nvPr>
            <p:ph type="sldNum" sz="quarter" idx="2"/>
          </p:nvPr>
        </p:nvSpPr>
        <p:spPr/>
        <p:txBody>
          <a:bodyPr/>
          <a:lstStyle/>
          <a:p>
            <a:fld id="{86CB4B4D-7CA3-9044-876B-883B54F8677D}" type="slidenum">
              <a:rPr lang="uk-UA" smtClean="0"/>
              <a:pPr/>
              <a:t>25</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p:nvPr>
        </p:nvSpPr>
        <p:spPr>
          <a:xfrm>
            <a:off x="4261607" y="453006"/>
            <a:ext cx="4256513" cy="527572"/>
          </a:xfrm>
          <a:prstGeom prst="rect">
            <a:avLst/>
          </a:prstGeom>
        </p:spPr>
        <p:txBody>
          <a:bodyPr>
            <a:normAutofit fontScale="90000"/>
          </a:bodyPr>
          <a:lstStyle>
            <a:lvl1pPr>
              <a:defRPr sz="4700">
                <a:solidFill>
                  <a:srgbClr val="000000"/>
                </a:solidFill>
              </a:defRPr>
            </a:lvl1pPr>
          </a:lstStyle>
          <a:p>
            <a:r>
              <a:rPr sz="3600" b="1" dirty="0">
                <a:solidFill>
                  <a:srgbClr val="FFFFFF"/>
                </a:solidFill>
              </a:rPr>
              <a:t>What to </a:t>
            </a:r>
            <a:r>
              <a:rPr sz="3600" b="1" dirty="0" smtClean="0">
                <a:solidFill>
                  <a:srgbClr val="FFFFFF"/>
                </a:solidFill>
              </a:rPr>
              <a:t>Expect</a:t>
            </a:r>
            <a:r>
              <a:rPr lang="en-US" sz="3600" b="1" dirty="0" smtClean="0">
                <a:solidFill>
                  <a:srgbClr val="FFFFFF"/>
                </a:solidFill>
              </a:rPr>
              <a:t>?</a:t>
            </a:r>
            <a:endParaRPr sz="3600" b="1" dirty="0">
              <a:solidFill>
                <a:srgbClr val="FFFFFF"/>
              </a:solidFill>
            </a:endParaRPr>
          </a:p>
        </p:txBody>
      </p:sp>
      <p:sp>
        <p:nvSpPr>
          <p:cNvPr id="127" name="Shape 127"/>
          <p:cNvSpPr>
            <a:spLocks noGrp="1"/>
          </p:cNvSpPr>
          <p:nvPr>
            <p:ph type="body" idx="1"/>
          </p:nvPr>
        </p:nvSpPr>
        <p:spPr>
          <a:xfrm>
            <a:off x="427839" y="1497468"/>
            <a:ext cx="8607104" cy="4394976"/>
          </a:xfrm>
          <a:prstGeom prst="rect">
            <a:avLst/>
          </a:prstGeom>
        </p:spPr>
        <p:txBody>
          <a:bodyPr>
            <a:noAutofit/>
          </a:bodyPr>
          <a:lstStyle/>
          <a:p>
            <a:pPr marL="0" indent="-406286" defTabSz="373783">
              <a:spcBef>
                <a:spcPts val="600"/>
              </a:spcBef>
              <a:defRPr sz="2821">
                <a:solidFill>
                  <a:srgbClr val="000000"/>
                </a:solidFill>
                <a:latin typeface="Times New Roman"/>
                <a:ea typeface="Times New Roman"/>
                <a:cs typeface="Times New Roman"/>
                <a:sym typeface="Times New Roman"/>
              </a:defRPr>
            </a:pPr>
            <a:r>
              <a:rPr sz="2400" dirty="0"/>
              <a:t>The most important part is the </a:t>
            </a:r>
            <a:r>
              <a:rPr sz="2400" dirty="0">
                <a:solidFill>
                  <a:srgbClr val="0433FF"/>
                </a:solidFill>
              </a:rPr>
              <a:t>HISTORY</a:t>
            </a:r>
            <a:r>
              <a:rPr sz="2400" dirty="0">
                <a:solidFill>
                  <a:srgbClr val="7D7CFA"/>
                </a:solidFill>
              </a:rPr>
              <a:t> </a:t>
            </a:r>
          </a:p>
          <a:p>
            <a:pPr marL="0" indent="-406286" defTabSz="373783">
              <a:spcBef>
                <a:spcPts val="600"/>
              </a:spcBef>
              <a:defRPr sz="2821">
                <a:solidFill>
                  <a:srgbClr val="000000"/>
                </a:solidFill>
                <a:latin typeface="Times New Roman"/>
                <a:ea typeface="Times New Roman"/>
                <a:cs typeface="Times New Roman"/>
                <a:sym typeface="Times New Roman"/>
              </a:defRPr>
            </a:pPr>
            <a:r>
              <a:rPr sz="2400" dirty="0"/>
              <a:t>Personal Health History, Family History, Smoking, Drinking, lifestyle, Exercise, Nutrition, Social History, Vaccination Status</a:t>
            </a:r>
          </a:p>
          <a:p>
            <a:pPr marL="0" indent="-406286" defTabSz="373783">
              <a:spcBef>
                <a:spcPts val="600"/>
              </a:spcBef>
              <a:defRPr sz="2821">
                <a:solidFill>
                  <a:srgbClr val="000000"/>
                </a:solidFill>
                <a:latin typeface="Times New Roman"/>
                <a:ea typeface="Times New Roman"/>
                <a:cs typeface="Times New Roman"/>
                <a:sym typeface="Times New Roman"/>
              </a:defRPr>
            </a:pPr>
            <a:r>
              <a:rPr sz="2400" dirty="0"/>
              <a:t>Be Proactive with good written information at hand</a:t>
            </a:r>
          </a:p>
          <a:p>
            <a:pPr marL="0" indent="-406286" defTabSz="373783">
              <a:spcBef>
                <a:spcPts val="600"/>
              </a:spcBef>
              <a:defRPr sz="2821">
                <a:solidFill>
                  <a:srgbClr val="000000"/>
                </a:solidFill>
                <a:latin typeface="Times New Roman"/>
                <a:ea typeface="Times New Roman"/>
                <a:cs typeface="Times New Roman"/>
                <a:sym typeface="Times New Roman"/>
              </a:defRPr>
            </a:pPr>
            <a:r>
              <a:rPr sz="2400" dirty="0"/>
              <a:t>Be truthful and do not hide pertinent medical information from your physician. Your health belief is also very important</a:t>
            </a:r>
          </a:p>
          <a:p>
            <a:pPr marL="0" indent="-406286" defTabSz="373783">
              <a:spcBef>
                <a:spcPts val="600"/>
              </a:spcBef>
              <a:defRPr sz="2821">
                <a:solidFill>
                  <a:srgbClr val="000000"/>
                </a:solidFill>
                <a:latin typeface="Times New Roman"/>
                <a:ea typeface="Times New Roman"/>
                <a:cs typeface="Times New Roman"/>
                <a:sym typeface="Times New Roman"/>
              </a:defRPr>
            </a:pPr>
            <a:r>
              <a:rPr sz="2400" b="1" dirty="0"/>
              <a:t>Physical Examination</a:t>
            </a:r>
            <a:r>
              <a:rPr sz="2400" dirty="0"/>
              <a:t> - Blood Pressure, Heart &amp; Lung Examination, Eyes / Vision, Ear / Hearing, Urinary and Digestive Systems, Skin and Neurological Examination, Muscle and Joints, skin examination</a:t>
            </a:r>
          </a:p>
          <a:p>
            <a:pPr marL="0" indent="-406286" defTabSz="373783">
              <a:spcBef>
                <a:spcPts val="600"/>
              </a:spcBef>
              <a:defRPr sz="2821">
                <a:solidFill>
                  <a:srgbClr val="000000"/>
                </a:solidFill>
                <a:latin typeface="Times New Roman"/>
                <a:ea typeface="Times New Roman"/>
                <a:cs typeface="Times New Roman"/>
                <a:sym typeface="Times New Roman"/>
              </a:defRPr>
            </a:pPr>
            <a:r>
              <a:rPr sz="2400" dirty="0"/>
              <a:t>Review of your medicines and major changes in your health status</a:t>
            </a:r>
          </a:p>
        </p:txBody>
      </p:sp>
      <p:sp>
        <p:nvSpPr>
          <p:cNvPr id="2" name="Slide Number Placeholder 1"/>
          <p:cNvSpPr>
            <a:spLocks noGrp="1"/>
          </p:cNvSpPr>
          <p:nvPr>
            <p:ph type="sldNum" sz="quarter" idx="2"/>
          </p:nvPr>
        </p:nvSpPr>
        <p:spPr/>
        <p:txBody>
          <a:bodyPr/>
          <a:lstStyle/>
          <a:p>
            <a:fld id="{86CB4B4D-7CA3-9044-876B-883B54F8677D}" type="slidenum">
              <a:rPr lang="uk-UA" smtClean="0"/>
              <a:pPr/>
              <a:t>26</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xfrm>
            <a:off x="3629141" y="427838"/>
            <a:ext cx="5145744" cy="636629"/>
          </a:xfrm>
          <a:prstGeom prst="rect">
            <a:avLst/>
          </a:prstGeom>
        </p:spPr>
        <p:txBody>
          <a:bodyPr>
            <a:normAutofit/>
          </a:bodyPr>
          <a:lstStyle/>
          <a:p>
            <a:pPr>
              <a:defRPr sz="3500" b="1">
                <a:solidFill>
                  <a:srgbClr val="000000"/>
                </a:solidFill>
              </a:defRPr>
            </a:pPr>
            <a:r>
              <a:rPr sz="2800" dirty="0">
                <a:solidFill>
                  <a:srgbClr val="FFFFFF"/>
                </a:solidFill>
              </a:rPr>
              <a:t>How to get </a:t>
            </a:r>
            <a:r>
              <a:rPr sz="2800" dirty="0" smtClean="0">
                <a:solidFill>
                  <a:srgbClr val="FFFFFF"/>
                </a:solidFill>
              </a:rPr>
              <a:t>an</a:t>
            </a:r>
            <a:r>
              <a:rPr lang="en-US" sz="2800" dirty="0" smtClean="0">
                <a:solidFill>
                  <a:srgbClr val="FFFFFF"/>
                </a:solidFill>
              </a:rPr>
              <a:t> </a:t>
            </a:r>
            <a:r>
              <a:rPr sz="2800" dirty="0" smtClean="0">
                <a:solidFill>
                  <a:srgbClr val="FFFFFF"/>
                </a:solidFill>
              </a:rPr>
              <a:t>Annual Exam</a:t>
            </a:r>
            <a:r>
              <a:rPr lang="en-US" sz="2800" dirty="0" smtClean="0">
                <a:solidFill>
                  <a:srgbClr val="FFFFFF"/>
                </a:solidFill>
              </a:rPr>
              <a:t>?</a:t>
            </a:r>
            <a:endParaRPr sz="2800" dirty="0">
              <a:solidFill>
                <a:srgbClr val="FFFFFF"/>
              </a:solidFill>
            </a:endParaRPr>
          </a:p>
        </p:txBody>
      </p:sp>
      <p:sp>
        <p:nvSpPr>
          <p:cNvPr id="130" name="Shape 130"/>
          <p:cNvSpPr>
            <a:spLocks noGrp="1"/>
          </p:cNvSpPr>
          <p:nvPr>
            <p:ph type="body" idx="1"/>
          </p:nvPr>
        </p:nvSpPr>
        <p:spPr>
          <a:xfrm>
            <a:off x="438619" y="1471900"/>
            <a:ext cx="8411765" cy="4197756"/>
          </a:xfrm>
          <a:prstGeom prst="rect">
            <a:avLst/>
          </a:prstGeom>
        </p:spPr>
        <p:txBody>
          <a:bodyPr>
            <a:noAutofit/>
          </a:bodyPr>
          <a:lstStyle/>
          <a:p>
            <a:pPr marL="91440" indent="-410750" defTabSz="377890">
              <a:spcBef>
                <a:spcPts val="600"/>
              </a:spcBef>
              <a:defRPr sz="2300">
                <a:solidFill>
                  <a:srgbClr val="000000"/>
                </a:solidFill>
                <a:latin typeface="Times New Roman"/>
                <a:ea typeface="Times New Roman"/>
                <a:cs typeface="Times New Roman"/>
                <a:sym typeface="Times New Roman"/>
              </a:defRPr>
            </a:pPr>
            <a:r>
              <a:rPr sz="2000" dirty="0"/>
              <a:t>You may arrange an Annual Health Examination through your family physician</a:t>
            </a:r>
          </a:p>
          <a:p>
            <a:pPr marL="91440" indent="-410750" defTabSz="377890">
              <a:spcBef>
                <a:spcPts val="600"/>
              </a:spcBef>
              <a:defRPr sz="2300">
                <a:solidFill>
                  <a:srgbClr val="000000"/>
                </a:solidFill>
                <a:latin typeface="Times New Roman"/>
                <a:ea typeface="Times New Roman"/>
                <a:cs typeface="Times New Roman"/>
                <a:sym typeface="Times New Roman"/>
              </a:defRPr>
            </a:pPr>
            <a:r>
              <a:rPr sz="2000" dirty="0"/>
              <a:t>May be </a:t>
            </a:r>
            <a:r>
              <a:rPr sz="2000" b="1" dirty="0"/>
              <a:t>arranged</a:t>
            </a:r>
            <a:r>
              <a:rPr sz="2000" dirty="0"/>
              <a:t> through your employer or </a:t>
            </a:r>
            <a:r>
              <a:rPr sz="2000" b="1" dirty="0"/>
              <a:t>may be required for your job</a:t>
            </a:r>
          </a:p>
          <a:p>
            <a:pPr marL="91440" indent="-410750" defTabSz="377890">
              <a:spcBef>
                <a:spcPts val="600"/>
              </a:spcBef>
              <a:defRPr sz="2300">
                <a:solidFill>
                  <a:srgbClr val="000000"/>
                </a:solidFill>
                <a:latin typeface="Times New Roman"/>
                <a:ea typeface="Times New Roman"/>
                <a:cs typeface="Times New Roman"/>
                <a:sym typeface="Times New Roman"/>
              </a:defRPr>
            </a:pPr>
            <a:r>
              <a:rPr sz="2000" b="1" dirty="0"/>
              <a:t>LAB WORK</a:t>
            </a:r>
            <a:r>
              <a:rPr sz="2000" dirty="0"/>
              <a:t> - Typically will consist of total blood counts (CBC). Glucose (for Diabetes) kidney function tests, cholesterol (lipid panel), routine urine test, may need EKG, Chest X-Ray, TB Skin Tests</a:t>
            </a:r>
          </a:p>
          <a:p>
            <a:pPr marL="91440" indent="-410750" defTabSz="377890">
              <a:spcBef>
                <a:spcPts val="600"/>
              </a:spcBef>
              <a:defRPr sz="2300">
                <a:solidFill>
                  <a:srgbClr val="000000"/>
                </a:solidFill>
                <a:latin typeface="Times New Roman"/>
                <a:ea typeface="Times New Roman"/>
                <a:cs typeface="Times New Roman"/>
                <a:sym typeface="Times New Roman"/>
              </a:defRPr>
            </a:pPr>
            <a:r>
              <a:rPr sz="2000" dirty="0"/>
              <a:t>May also include </a:t>
            </a:r>
            <a:r>
              <a:rPr sz="2000" b="1" dirty="0"/>
              <a:t>Vision and Hearing Tests</a:t>
            </a:r>
          </a:p>
          <a:p>
            <a:pPr marL="91440" indent="-410750" defTabSz="377890">
              <a:spcBef>
                <a:spcPts val="600"/>
              </a:spcBef>
              <a:defRPr sz="2300">
                <a:solidFill>
                  <a:srgbClr val="000000"/>
                </a:solidFill>
                <a:latin typeface="Times New Roman"/>
                <a:ea typeface="Times New Roman"/>
                <a:cs typeface="Times New Roman"/>
                <a:sym typeface="Times New Roman"/>
              </a:defRPr>
            </a:pPr>
            <a:r>
              <a:rPr sz="2000" dirty="0"/>
              <a:t>Screening Test for </a:t>
            </a:r>
            <a:r>
              <a:rPr sz="2000" b="1" dirty="0"/>
              <a:t>COLON CANCER beginning at age 50 or sooner (Stool test or Colonoscopy)</a:t>
            </a:r>
          </a:p>
          <a:p>
            <a:pPr marL="91440" indent="-410750" defTabSz="377890">
              <a:spcBef>
                <a:spcPts val="600"/>
              </a:spcBef>
              <a:defRPr sz="2300">
                <a:solidFill>
                  <a:srgbClr val="000000"/>
                </a:solidFill>
                <a:latin typeface="Times New Roman"/>
                <a:ea typeface="Times New Roman"/>
                <a:cs typeface="Times New Roman"/>
                <a:sym typeface="Times New Roman"/>
              </a:defRPr>
            </a:pPr>
            <a:r>
              <a:rPr sz="2000" b="1" dirty="0"/>
              <a:t>Prostate Cancer Screening - Discuss with your doctor if you have any urine symptoms or concerns</a:t>
            </a:r>
          </a:p>
          <a:p>
            <a:pPr marL="91440" indent="-410750" defTabSz="377890">
              <a:spcBef>
                <a:spcPts val="600"/>
              </a:spcBef>
              <a:defRPr sz="2300">
                <a:solidFill>
                  <a:srgbClr val="000000"/>
                </a:solidFill>
                <a:latin typeface="Times New Roman"/>
                <a:ea typeface="Times New Roman"/>
                <a:cs typeface="Times New Roman"/>
                <a:sym typeface="Times New Roman"/>
              </a:defRPr>
            </a:pPr>
            <a:r>
              <a:rPr sz="2000" b="1" dirty="0"/>
              <a:t>May need referral to specialists for initial or follow up of test results</a:t>
            </a:r>
          </a:p>
        </p:txBody>
      </p:sp>
      <p:sp>
        <p:nvSpPr>
          <p:cNvPr id="2" name="Slide Number Placeholder 1"/>
          <p:cNvSpPr>
            <a:spLocks noGrp="1"/>
          </p:cNvSpPr>
          <p:nvPr>
            <p:ph type="sldNum" sz="quarter" idx="2"/>
          </p:nvPr>
        </p:nvSpPr>
        <p:spPr/>
        <p:txBody>
          <a:bodyPr/>
          <a:lstStyle/>
          <a:p>
            <a:fld id="{86CB4B4D-7CA3-9044-876B-883B54F8677D}" type="slidenum">
              <a:rPr lang="uk-UA" smtClean="0"/>
              <a:pPr/>
              <a:t>27</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4212AE-C6D7-4DAE-B05A-60F3647E62E0}" type="slidenum">
              <a:rPr lang="en-US" smtClean="0"/>
              <a:t>28</a:t>
            </a:fld>
            <a:endParaRPr lang="en-US"/>
          </a:p>
        </p:txBody>
      </p:sp>
      <p:sp>
        <p:nvSpPr>
          <p:cNvPr id="5" name="Content Placeholder 2"/>
          <p:cNvSpPr txBox="1">
            <a:spLocks/>
          </p:cNvSpPr>
          <p:nvPr/>
        </p:nvSpPr>
        <p:spPr>
          <a:xfrm>
            <a:off x="644904" y="1512315"/>
            <a:ext cx="78867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smtClean="0">
                <a:solidFill>
                  <a:srgbClr val="000000"/>
                </a:solidFill>
              </a:rPr>
              <a:t>Four Priorities for 2017</a:t>
            </a:r>
            <a:endParaRPr lang="en-US" dirty="0" smtClean="0">
              <a:solidFill>
                <a:srgbClr val="000000"/>
              </a:solidFill>
            </a:endParaRPr>
          </a:p>
          <a:p>
            <a:pPr marL="514350" indent="-514350">
              <a:buFont typeface="+mj-lt"/>
              <a:buAutoNum type="arabicPeriod"/>
            </a:pPr>
            <a:r>
              <a:rPr lang="en-US" b="1" dirty="0" smtClean="0">
                <a:solidFill>
                  <a:srgbClr val="000000"/>
                </a:solidFill>
              </a:rPr>
              <a:t>At least 50% of Tajnid to attend monthly meetings where we </a:t>
            </a:r>
            <a:r>
              <a:rPr lang="en-US" b="1" smtClean="0">
                <a:solidFill>
                  <a:srgbClr val="000000"/>
                </a:solidFill>
              </a:rPr>
              <a:t>discuss </a:t>
            </a:r>
            <a:r>
              <a:rPr lang="en-US" b="1" smtClean="0">
                <a:solidFill>
                  <a:srgbClr val="000000"/>
                </a:solidFill>
              </a:rPr>
              <a:t>Huzoor’s vision</a:t>
            </a:r>
            <a:r>
              <a:rPr lang="en-US" b="1" dirty="0" smtClean="0">
                <a:solidFill>
                  <a:srgbClr val="000000"/>
                </a:solidFill>
              </a:rPr>
              <a:t>: “Save yourself and your families from a fire” in interactive discussions.</a:t>
            </a:r>
          </a:p>
          <a:p>
            <a:pPr marL="514350" indent="-514350">
              <a:buFont typeface="+mj-lt"/>
              <a:buAutoNum type="arabicPeriod"/>
            </a:pPr>
            <a:r>
              <a:rPr lang="en-US" b="1" dirty="0" smtClean="0">
                <a:solidFill>
                  <a:srgbClr val="000000"/>
                </a:solidFill>
              </a:rPr>
              <a:t>Bring 350+ new </a:t>
            </a:r>
            <a:r>
              <a:rPr lang="en-US" b="1" dirty="0" err="1" smtClean="0">
                <a:solidFill>
                  <a:srgbClr val="000000"/>
                </a:solidFill>
              </a:rPr>
              <a:t>Ansar</a:t>
            </a:r>
            <a:r>
              <a:rPr lang="en-US" b="1" dirty="0" smtClean="0">
                <a:solidFill>
                  <a:srgbClr val="000000"/>
                </a:solidFill>
              </a:rPr>
              <a:t> in </a:t>
            </a:r>
            <a:r>
              <a:rPr lang="en-US" b="1" dirty="0" err="1" smtClean="0">
                <a:solidFill>
                  <a:srgbClr val="000000"/>
                </a:solidFill>
              </a:rPr>
              <a:t>Nazam</a:t>
            </a:r>
            <a:r>
              <a:rPr lang="en-US" b="1" dirty="0" smtClean="0">
                <a:solidFill>
                  <a:srgbClr val="000000"/>
                </a:solidFill>
              </a:rPr>
              <a:t>-e-</a:t>
            </a:r>
            <a:r>
              <a:rPr lang="en-US" b="1" dirty="0" err="1" smtClean="0">
                <a:solidFill>
                  <a:srgbClr val="000000"/>
                </a:solidFill>
              </a:rPr>
              <a:t>Wasiyat</a:t>
            </a:r>
            <a:r>
              <a:rPr lang="en-US" b="1" dirty="0" smtClean="0">
                <a:solidFill>
                  <a:srgbClr val="000000"/>
                </a:solidFill>
              </a:rPr>
              <a:t> (The targets for small, medium and Large </a:t>
            </a:r>
            <a:r>
              <a:rPr lang="en-US" b="1" dirty="0" err="1" smtClean="0">
                <a:solidFill>
                  <a:srgbClr val="000000"/>
                </a:solidFill>
              </a:rPr>
              <a:t>Majlis</a:t>
            </a:r>
            <a:r>
              <a:rPr lang="en-US" b="1" dirty="0" smtClean="0">
                <a:solidFill>
                  <a:srgbClr val="000000"/>
                </a:solidFill>
              </a:rPr>
              <a:t> are 3, 5, and 7, respectively)</a:t>
            </a:r>
          </a:p>
          <a:p>
            <a:pPr marL="514350" indent="-514350">
              <a:buFont typeface="+mj-lt"/>
              <a:buAutoNum type="arabicPeriod"/>
            </a:pPr>
            <a:r>
              <a:rPr lang="en-US" b="1" dirty="0">
                <a:solidFill>
                  <a:srgbClr val="000000"/>
                </a:solidFill>
              </a:rPr>
              <a:t>Help establish a culture of congregational </a:t>
            </a:r>
            <a:r>
              <a:rPr lang="en-US" b="1" dirty="0" err="1">
                <a:solidFill>
                  <a:srgbClr val="000000"/>
                </a:solidFill>
              </a:rPr>
              <a:t>Salat</a:t>
            </a:r>
            <a:r>
              <a:rPr lang="en-US" b="1" dirty="0" smtClean="0">
                <a:solidFill>
                  <a:srgbClr val="000000"/>
                </a:solidFill>
              </a:rPr>
              <a:t>.</a:t>
            </a:r>
          </a:p>
          <a:p>
            <a:pPr marL="514350" indent="-514350">
              <a:buFont typeface="+mj-lt"/>
              <a:buAutoNum type="arabicPeriod"/>
            </a:pPr>
            <a:r>
              <a:rPr lang="en-US" b="1" dirty="0" smtClean="0">
                <a:solidFill>
                  <a:srgbClr val="000000"/>
                </a:solidFill>
              </a:rPr>
              <a:t>More than 50% </a:t>
            </a:r>
            <a:r>
              <a:rPr lang="en-US" b="1" dirty="0" err="1" smtClean="0">
                <a:solidFill>
                  <a:srgbClr val="000000"/>
                </a:solidFill>
              </a:rPr>
              <a:t>Tajnid</a:t>
            </a:r>
            <a:r>
              <a:rPr lang="en-US" b="1" dirty="0" smtClean="0">
                <a:solidFill>
                  <a:srgbClr val="000000"/>
                </a:solidFill>
              </a:rPr>
              <a:t> to attend National </a:t>
            </a:r>
            <a:r>
              <a:rPr lang="en-US" b="1" dirty="0" err="1" smtClean="0">
                <a:solidFill>
                  <a:srgbClr val="000000"/>
                </a:solidFill>
              </a:rPr>
              <a:t>Ijtima</a:t>
            </a:r>
            <a:r>
              <a:rPr lang="en-US" b="1" dirty="0" smtClean="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628297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453"/>
            <a:ext cx="7886700" cy="4351338"/>
          </a:xfrm>
        </p:spPr>
        <p:txBody>
          <a:bodyPr>
            <a:normAutofit/>
          </a:bodyPr>
          <a:lstStyle/>
          <a:p>
            <a:pPr marL="0" indent="0">
              <a:buNone/>
            </a:pPr>
            <a:r>
              <a:rPr lang="en-US" b="1" dirty="0" smtClean="0"/>
              <a:t>Local Reminders</a:t>
            </a:r>
          </a:p>
          <a:p>
            <a:pPr marL="971550" lvl="1" indent="-514350">
              <a:buFont typeface="+mj-lt"/>
              <a:buAutoNum type="arabicPeriod"/>
            </a:pPr>
            <a:r>
              <a:rPr lang="en-US" b="1" dirty="0"/>
              <a:t>	</a:t>
            </a:r>
            <a:endParaRPr lang="en-US" b="1" dirty="0" smtClean="0"/>
          </a:p>
          <a:p>
            <a:pPr marL="971550" lvl="1" indent="-514350">
              <a:buFont typeface="+mj-lt"/>
              <a:buAutoNum type="arabicPeriod"/>
            </a:pPr>
            <a:r>
              <a:rPr lang="en-US" b="1" dirty="0"/>
              <a:t>	</a:t>
            </a:r>
            <a:endParaRPr lang="en-US" dirty="0"/>
          </a:p>
          <a:p>
            <a:endParaRPr lang="en-US" dirty="0" smtClean="0"/>
          </a:p>
          <a:p>
            <a:endParaRPr lang="en-US" dirty="0"/>
          </a:p>
          <a:p>
            <a:pPr marL="0" indent="0">
              <a:buNone/>
            </a:pPr>
            <a:endParaRPr lang="en-US" dirty="0" smtClean="0"/>
          </a:p>
          <a:p>
            <a:endParaRPr lang="en-US" dirty="0"/>
          </a:p>
          <a:p>
            <a:endParaRPr lang="en-US" dirty="0" smtClean="0"/>
          </a:p>
          <a:p>
            <a:pPr marL="0" indent="0">
              <a:buNone/>
            </a:pPr>
            <a:r>
              <a:rPr lang="en-US" b="1" dirty="0" err="1" smtClean="0"/>
              <a:t>Dua</a:t>
            </a:r>
            <a:endParaRPr lang="en-US" b="1" dirty="0"/>
          </a:p>
        </p:txBody>
      </p:sp>
      <p:sp>
        <p:nvSpPr>
          <p:cNvPr id="2" name="Slide Number Placeholder 1"/>
          <p:cNvSpPr>
            <a:spLocks noGrp="1"/>
          </p:cNvSpPr>
          <p:nvPr>
            <p:ph type="sldNum" sz="quarter" idx="12"/>
          </p:nvPr>
        </p:nvSpPr>
        <p:spPr/>
        <p:txBody>
          <a:bodyPr/>
          <a:lstStyle/>
          <a:p>
            <a:fld id="{D64212AE-C6D7-4DAE-B05A-60F3647E62E0}" type="slidenum">
              <a:rPr lang="en-US" smtClean="0"/>
              <a:t>29</a:t>
            </a:fld>
            <a:endParaRPr lang="en-US"/>
          </a:p>
        </p:txBody>
      </p:sp>
    </p:spTree>
    <p:extLst>
      <p:ext uri="{BB962C8B-B14F-4D97-AF65-F5344CB8AC3E}">
        <p14:creationId xmlns:p14="http://schemas.microsoft.com/office/powerpoint/2010/main" val="1349908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4212AE-C6D7-4DAE-B05A-60F3647E62E0}" type="slidenum">
              <a:rPr lang="en-US" smtClean="0"/>
              <a:t>3</a:t>
            </a:fld>
            <a:endParaRPr lang="en-US"/>
          </a:p>
        </p:txBody>
      </p:sp>
      <p:sp>
        <p:nvSpPr>
          <p:cNvPr id="3" name="Rectangle 2"/>
          <p:cNvSpPr/>
          <p:nvPr/>
        </p:nvSpPr>
        <p:spPr>
          <a:xfrm>
            <a:off x="738231" y="1582341"/>
            <a:ext cx="7927597" cy="4411464"/>
          </a:xfrm>
          <a:prstGeom prst="rect">
            <a:avLst/>
          </a:prstGeom>
        </p:spPr>
        <p:txBody>
          <a:bodyPr wrap="square">
            <a:spAutoFit/>
          </a:bodyPr>
          <a:lstStyle/>
          <a:p>
            <a:pPr marR="0" lvl="0" algn="just">
              <a:spcBef>
                <a:spcPts val="0"/>
              </a:spcBef>
              <a:spcAft>
                <a:spcPts val="1000"/>
              </a:spcAft>
            </a:pPr>
            <a:r>
              <a:rPr lang="en-US" sz="2400" dirty="0" smtClean="0">
                <a:ea typeface="Calibri" panose="020F0502020204030204" pitchFamily="34" charset="0"/>
                <a:cs typeface="Arial" panose="020B0604020202020204" pitchFamily="34" charset="0"/>
              </a:rPr>
              <a:t>The Promised Messiah (as) said,</a:t>
            </a:r>
          </a:p>
          <a:p>
            <a:pPr marR="0" lvl="0" algn="just">
              <a:spcBef>
                <a:spcPts val="0"/>
              </a:spcBef>
              <a:spcAft>
                <a:spcPts val="1000"/>
              </a:spcAft>
            </a:pPr>
            <a:r>
              <a:rPr lang="en-US" sz="2400" dirty="0" smtClean="0">
                <a:ea typeface="Calibri" panose="020F0502020204030204" pitchFamily="34" charset="0"/>
                <a:cs typeface="Arial" panose="020B0604020202020204" pitchFamily="34" charset="0"/>
              </a:rPr>
              <a:t>“</a:t>
            </a:r>
            <a:r>
              <a:rPr lang="en-US" sz="2400" dirty="0">
                <a:ea typeface="Calibri" panose="020F0502020204030204" pitchFamily="34" charset="0"/>
                <a:cs typeface="Arial" panose="020B0604020202020204" pitchFamily="34" charset="0"/>
              </a:rPr>
              <a:t>I pray that God may bless it and that He may make this very piece of land </a:t>
            </a:r>
            <a:r>
              <a:rPr lang="en-US" sz="2400" i="1" dirty="0" err="1">
                <a:ea typeface="Calibri" panose="020F0502020204030204" pitchFamily="34" charset="0"/>
                <a:cs typeface="Arial" panose="020B0604020202020204" pitchFamily="34" charset="0"/>
              </a:rPr>
              <a:t>Bahishti</a:t>
            </a:r>
            <a:r>
              <a:rPr lang="en-US" sz="2400" i="1" dirty="0">
                <a:ea typeface="Calibri" panose="020F0502020204030204" pitchFamily="34" charset="0"/>
                <a:cs typeface="Arial" panose="020B0604020202020204" pitchFamily="34" charset="0"/>
              </a:rPr>
              <a:t> </a:t>
            </a:r>
            <a:r>
              <a:rPr lang="en-US" sz="2400" i="1" dirty="0" err="1">
                <a:ea typeface="Calibri" panose="020F0502020204030204" pitchFamily="34" charset="0"/>
                <a:cs typeface="Arial" panose="020B0604020202020204" pitchFamily="34" charset="0"/>
              </a:rPr>
              <a:t>Maqbarah</a:t>
            </a:r>
            <a:r>
              <a:rPr lang="en-US" sz="2400" dirty="0">
                <a:ea typeface="Calibri" panose="020F0502020204030204" pitchFamily="34" charset="0"/>
                <a:cs typeface="Arial" panose="020B0604020202020204" pitchFamily="34" charset="0"/>
              </a:rPr>
              <a:t> and make it resting place of those members of the </a:t>
            </a:r>
            <a:r>
              <a:rPr lang="en-US" sz="2400" dirty="0" err="1">
                <a:ea typeface="Calibri" panose="020F0502020204030204" pitchFamily="34" charset="0"/>
                <a:cs typeface="Arial" panose="020B0604020202020204" pitchFamily="34" charset="0"/>
              </a:rPr>
              <a:t>Jama‘at</a:t>
            </a:r>
            <a:r>
              <a:rPr lang="en-US" sz="2400" dirty="0">
                <a:ea typeface="Calibri" panose="020F0502020204030204" pitchFamily="34" charset="0"/>
                <a:cs typeface="Arial" panose="020B0604020202020204" pitchFamily="34" charset="0"/>
              </a:rPr>
              <a:t> who are pure of heart and who have in reality given precedence to Faith over the world and who have renounced love of the world and submitted themselves to God and who have brought about in themselves a holy change and who have, like the disciples of the Holy </a:t>
            </a:r>
            <a:r>
              <a:rPr lang="en-US" sz="2400" dirty="0" err="1">
                <a:ea typeface="Calibri" panose="020F0502020204030204" pitchFamily="34" charset="0"/>
                <a:cs typeface="Arial" panose="020B0604020202020204" pitchFamily="34" charset="0"/>
              </a:rPr>
              <a:t>Prophet</a:t>
            </a:r>
            <a:r>
              <a:rPr lang="en-US" sz="2400" baseline="30000" dirty="0" err="1">
                <a:ea typeface="Calibri" panose="020F0502020204030204" pitchFamily="34" charset="0"/>
                <a:cs typeface="Arial" panose="020B0604020202020204" pitchFamily="34" charset="0"/>
              </a:rPr>
              <a:t>saw</a:t>
            </a:r>
            <a:r>
              <a:rPr lang="en-US" sz="2400" dirty="0">
                <a:ea typeface="Calibri" panose="020F0502020204030204" pitchFamily="34" charset="0"/>
                <a:cs typeface="Arial" panose="020B0604020202020204" pitchFamily="34" charset="0"/>
              </a:rPr>
              <a:t>, set example of faithfulness and truthfulness. Amen, O Lord of the worlds</a:t>
            </a:r>
            <a:r>
              <a:rPr lang="en-US" sz="2400" dirty="0" smtClean="0">
                <a:ea typeface="Calibri" panose="020F0502020204030204" pitchFamily="34" charset="0"/>
                <a:cs typeface="Arial" panose="020B0604020202020204" pitchFamily="34" charset="0"/>
              </a:rPr>
              <a:t>.”</a:t>
            </a:r>
          </a:p>
          <a:p>
            <a:pPr marR="0" lvl="0" algn="just">
              <a:spcBef>
                <a:spcPts val="0"/>
              </a:spcBef>
              <a:spcAft>
                <a:spcPts val="1000"/>
              </a:spcAft>
            </a:pPr>
            <a:r>
              <a:rPr lang="en-US" sz="2400" i="1" dirty="0">
                <a:ea typeface="Calibri" panose="020F0502020204030204" pitchFamily="34" charset="0"/>
                <a:cs typeface="Arial" panose="020B0604020202020204" pitchFamily="34" charset="0"/>
              </a:rPr>
              <a:t>	</a:t>
            </a:r>
            <a:r>
              <a:rPr lang="en-US" sz="2400" i="1" dirty="0" smtClean="0">
                <a:ea typeface="Calibri" panose="020F0502020204030204" pitchFamily="34" charset="0"/>
                <a:cs typeface="Arial" panose="020B0604020202020204" pitchFamily="34" charset="0"/>
              </a:rPr>
              <a:t>				(</a:t>
            </a:r>
            <a:r>
              <a:rPr lang="en-US" sz="2400" i="1" dirty="0" err="1">
                <a:ea typeface="Calibri" panose="020F0502020204030204" pitchFamily="34" charset="0"/>
                <a:cs typeface="Arial" panose="020B0604020202020204" pitchFamily="34" charset="0"/>
              </a:rPr>
              <a:t>Risala</a:t>
            </a:r>
            <a:r>
              <a:rPr lang="en-US" sz="2400" i="1" dirty="0">
                <a:ea typeface="Calibri" panose="020F0502020204030204" pitchFamily="34" charset="0"/>
                <a:cs typeface="Arial" panose="020B0604020202020204" pitchFamily="34" charset="0"/>
              </a:rPr>
              <a:t> Al-</a:t>
            </a:r>
            <a:r>
              <a:rPr lang="en-US" sz="2400" i="1" dirty="0" err="1">
                <a:ea typeface="Calibri" panose="020F0502020204030204" pitchFamily="34" charset="0"/>
                <a:cs typeface="Arial" panose="020B0604020202020204" pitchFamily="34" charset="0"/>
              </a:rPr>
              <a:t>Wasiyyat</a:t>
            </a:r>
            <a:r>
              <a:rPr lang="en-US" sz="2400" i="1" dirty="0">
                <a:ea typeface="Calibri" panose="020F0502020204030204" pitchFamily="34" charset="0"/>
                <a:cs typeface="Arial" panose="020B0604020202020204" pitchFamily="34" charset="0"/>
              </a:rPr>
              <a:t>)</a:t>
            </a:r>
            <a:endParaRPr lang="en-US" sz="2400" dirty="0">
              <a:effectLst/>
              <a:ea typeface="Calibri" panose="020F0502020204030204" pitchFamily="34" charset="0"/>
              <a:cs typeface="Arial" panose="020B0604020202020204" pitchFamily="34" charset="0"/>
            </a:endParaRPr>
          </a:p>
        </p:txBody>
      </p:sp>
      <p:sp>
        <p:nvSpPr>
          <p:cNvPr id="4" name="Rectangle 3"/>
          <p:cNvSpPr/>
          <p:nvPr/>
        </p:nvSpPr>
        <p:spPr>
          <a:xfrm>
            <a:off x="3983713" y="436398"/>
            <a:ext cx="4410631" cy="523220"/>
          </a:xfrm>
          <a:prstGeom prst="rect">
            <a:avLst/>
          </a:prstGeom>
        </p:spPr>
        <p:txBody>
          <a:bodyPr wrap="none">
            <a:spAutoFit/>
          </a:bodyPr>
          <a:lstStyle/>
          <a:p>
            <a:r>
              <a:rPr lang="en-US" sz="2800" b="1" dirty="0" smtClean="0">
                <a:solidFill>
                  <a:schemeClr val="bg1"/>
                </a:solidFill>
              </a:rPr>
              <a:t>It’s a blessing to do </a:t>
            </a:r>
            <a:r>
              <a:rPr lang="en-US" sz="2800" b="1" dirty="0" err="1" smtClean="0">
                <a:solidFill>
                  <a:schemeClr val="bg1"/>
                </a:solidFill>
              </a:rPr>
              <a:t>Waisyat</a:t>
            </a:r>
            <a:r>
              <a:rPr lang="en-US" sz="2800" b="1" dirty="0" smtClean="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1586918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710" y="1376045"/>
            <a:ext cx="7886700" cy="4430395"/>
          </a:xfrm>
        </p:spPr>
        <p:txBody>
          <a:bodyPr>
            <a:noAutofit/>
          </a:bodyPr>
          <a:lstStyle/>
          <a:p>
            <a:pPr marL="0" lvl="0" indent="0">
              <a:buNone/>
            </a:pPr>
            <a:r>
              <a:rPr lang="en-US" sz="2400" b="1" dirty="0" smtClean="0"/>
              <a:t>Recitation of the HQ attracts Mercy</a:t>
            </a:r>
          </a:p>
          <a:p>
            <a:pPr marL="0" lvl="0" indent="0">
              <a:buNone/>
            </a:pPr>
            <a:endParaRPr lang="en-US" sz="2400" b="1" dirty="0" smtClean="0"/>
          </a:p>
          <a:p>
            <a:pPr marL="0" indent="0">
              <a:buNone/>
            </a:pPr>
            <a:r>
              <a:rPr lang="en-US" sz="2400" b="1" dirty="0" err="1"/>
              <a:t>Hazrat</a:t>
            </a:r>
            <a:r>
              <a:rPr lang="en-US" sz="2400" b="1" dirty="0"/>
              <a:t> Abu </a:t>
            </a:r>
            <a:r>
              <a:rPr lang="en-US" sz="2400" b="1" dirty="0" err="1"/>
              <a:t>Hurairah</a:t>
            </a:r>
            <a:r>
              <a:rPr lang="en-US" sz="2400" b="1" dirty="0"/>
              <a:t> relates that the Holy Prophet (</a:t>
            </a:r>
            <a:r>
              <a:rPr lang="en-US" sz="2400" b="1" dirty="0" err="1"/>
              <a:t>sas</a:t>
            </a:r>
            <a:r>
              <a:rPr lang="en-US" sz="2400" b="1" dirty="0"/>
              <a:t>) said: whenever people gather together in of the houses of Allah for recitation of the Quran and teaching it to one another, comfort descends upon them, mercy covers them , angles spread their wings over them and Allah make mention of them to those around him</a:t>
            </a:r>
            <a:r>
              <a:rPr lang="en-US" sz="2400" b="1" dirty="0" smtClean="0"/>
              <a:t>.</a:t>
            </a:r>
            <a:endParaRPr lang="en-US" sz="2400" dirty="0" smtClean="0"/>
          </a:p>
          <a:p>
            <a:pPr marL="0" lvl="0" indent="0" algn="r">
              <a:buNone/>
            </a:pPr>
            <a:r>
              <a:rPr lang="en-US" sz="2400" dirty="0" smtClean="0"/>
              <a:t>Muslim</a:t>
            </a:r>
            <a:endParaRPr lang="en-US" sz="2400" dirty="0"/>
          </a:p>
        </p:txBody>
      </p:sp>
      <p:sp>
        <p:nvSpPr>
          <p:cNvPr id="2" name="Rectangle 1"/>
          <p:cNvSpPr/>
          <p:nvPr/>
        </p:nvSpPr>
        <p:spPr>
          <a:xfrm>
            <a:off x="3488762" y="394454"/>
            <a:ext cx="5541902" cy="523220"/>
          </a:xfrm>
          <a:prstGeom prst="rect">
            <a:avLst/>
          </a:prstGeom>
        </p:spPr>
        <p:txBody>
          <a:bodyPr wrap="none">
            <a:spAutoFit/>
          </a:bodyPr>
          <a:lstStyle/>
          <a:p>
            <a:r>
              <a:rPr lang="en-US" sz="2800" b="1" dirty="0">
                <a:solidFill>
                  <a:schemeClr val="bg1"/>
                </a:solidFill>
              </a:rPr>
              <a:t>Why </a:t>
            </a:r>
            <a:r>
              <a:rPr lang="en-US" sz="2800" b="1" dirty="0" smtClean="0">
                <a:solidFill>
                  <a:schemeClr val="bg1"/>
                </a:solidFill>
              </a:rPr>
              <a:t>read </a:t>
            </a:r>
            <a:r>
              <a:rPr lang="en-US" sz="2800" b="1" dirty="0">
                <a:solidFill>
                  <a:schemeClr val="bg1"/>
                </a:solidFill>
              </a:rPr>
              <a:t>the Holy Quran </a:t>
            </a:r>
            <a:r>
              <a:rPr lang="en-US" sz="2800" b="1" dirty="0" smtClean="0">
                <a:solidFill>
                  <a:schemeClr val="bg1"/>
                </a:solidFill>
              </a:rPr>
              <a:t>regularly?</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4</a:t>
            </a:fld>
            <a:endParaRPr lang="en-US"/>
          </a:p>
        </p:txBody>
      </p:sp>
    </p:spTree>
    <p:extLst>
      <p:ext uri="{BB962C8B-B14F-4D97-AF65-F5344CB8AC3E}">
        <p14:creationId xmlns:p14="http://schemas.microsoft.com/office/powerpoint/2010/main" val="3409862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710" y="1396529"/>
            <a:ext cx="8042910" cy="4430395"/>
          </a:xfrm>
        </p:spPr>
        <p:txBody>
          <a:bodyPr>
            <a:noAutofit/>
          </a:bodyPr>
          <a:lstStyle/>
          <a:p>
            <a:pPr marL="0" indent="0">
              <a:buNone/>
            </a:pPr>
            <a:r>
              <a:rPr lang="en-US" sz="2400" b="1" u="sng" dirty="0"/>
              <a:t>Combining Prayers or Not Offering Congregational Prayers</a:t>
            </a:r>
            <a:endParaRPr lang="en-US" sz="2400" dirty="0"/>
          </a:p>
          <a:p>
            <a:pPr marL="0" indent="0">
              <a:buNone/>
            </a:pPr>
            <a:r>
              <a:rPr lang="en-US" sz="2400" dirty="0"/>
              <a:t>Not offering </a:t>
            </a:r>
            <a:r>
              <a:rPr lang="en-US" sz="2400" dirty="0" err="1"/>
              <a:t>Salat</a:t>
            </a:r>
            <a:r>
              <a:rPr lang="en-US" sz="2400" dirty="0"/>
              <a:t> in mosque or combining </a:t>
            </a:r>
            <a:r>
              <a:rPr lang="en-US" sz="2400" dirty="0" err="1"/>
              <a:t>Salat</a:t>
            </a:r>
            <a:r>
              <a:rPr lang="en-US" sz="2400" dirty="0"/>
              <a:t> becomes that much more perilous on a communal level when we note that children are losing the significance of congregational </a:t>
            </a:r>
            <a:r>
              <a:rPr lang="en-US" sz="2400" dirty="0" err="1"/>
              <a:t>Salat</a:t>
            </a:r>
            <a:r>
              <a:rPr lang="en-US" sz="2400" dirty="0"/>
              <a:t> and some even say that </a:t>
            </a:r>
            <a:r>
              <a:rPr lang="en-US" sz="2400" dirty="0" err="1"/>
              <a:t>Salat</a:t>
            </a:r>
            <a:r>
              <a:rPr lang="en-US" sz="2400" dirty="0"/>
              <a:t> is offered three times a day (due to combining). Urgent reflection and planning is required everywhere in this regard otherwise this could become a communal ill for our next generation! And one ill leads to another and faith remains all but in name with its spirit lost. There is great need to make endeavors to avoid spiritual illness</a:t>
            </a:r>
            <a:r>
              <a:rPr lang="en-US" sz="2400" dirty="0" smtClean="0"/>
              <a:t>.</a:t>
            </a:r>
          </a:p>
          <a:p>
            <a:pPr marL="0" indent="0" algn="r">
              <a:buNone/>
            </a:pPr>
            <a:r>
              <a:rPr lang="en-US" sz="2400" dirty="0" smtClean="0"/>
              <a:t>(</a:t>
            </a:r>
            <a:r>
              <a:rPr lang="en-US" sz="2400" dirty="0"/>
              <a:t>Friday Sermon </a:t>
            </a:r>
            <a:r>
              <a:rPr lang="en-US" sz="2400" dirty="0" smtClean="0"/>
              <a:t>of </a:t>
            </a:r>
            <a:r>
              <a:rPr lang="en-US" sz="2400" dirty="0" err="1" smtClean="0"/>
              <a:t>Khalifatul</a:t>
            </a:r>
            <a:r>
              <a:rPr lang="en-US" sz="2400" dirty="0" smtClean="0"/>
              <a:t> </a:t>
            </a:r>
            <a:r>
              <a:rPr lang="en-US" sz="2400" dirty="0" err="1"/>
              <a:t>Masih</a:t>
            </a:r>
            <a:r>
              <a:rPr lang="en-US" sz="2400" dirty="0"/>
              <a:t> V </a:t>
            </a:r>
            <a:r>
              <a:rPr lang="en-US" sz="2400" dirty="0" smtClean="0"/>
              <a:t>(aba), </a:t>
            </a:r>
            <a:r>
              <a:rPr lang="en-US" sz="2400" dirty="0"/>
              <a:t>February 13, 2015)</a:t>
            </a:r>
          </a:p>
        </p:txBody>
      </p:sp>
      <p:sp>
        <p:nvSpPr>
          <p:cNvPr id="2" name="Rectangle 1"/>
          <p:cNvSpPr/>
          <p:nvPr/>
        </p:nvSpPr>
        <p:spPr>
          <a:xfrm>
            <a:off x="3477723" y="381836"/>
            <a:ext cx="5548891" cy="523220"/>
          </a:xfrm>
          <a:prstGeom prst="rect">
            <a:avLst/>
          </a:prstGeom>
        </p:spPr>
        <p:txBody>
          <a:bodyPr wrap="none">
            <a:spAutoFit/>
          </a:bodyPr>
          <a:lstStyle/>
          <a:p>
            <a:r>
              <a:rPr lang="en-US" sz="2800" b="1" dirty="0" smtClean="0">
                <a:solidFill>
                  <a:schemeClr val="bg1"/>
                </a:solidFill>
              </a:rPr>
              <a:t>Watching Our Congregational </a:t>
            </a:r>
            <a:r>
              <a:rPr lang="en-US" sz="2800" b="1" dirty="0" err="1" smtClean="0">
                <a:solidFill>
                  <a:schemeClr val="bg1"/>
                </a:solidFill>
              </a:rPr>
              <a:t>Salat</a:t>
            </a:r>
            <a:r>
              <a:rPr lang="en-US" sz="2800" b="1" dirty="0">
                <a:solidFill>
                  <a:schemeClr val="bg1"/>
                </a:solidFill>
              </a:rPr>
              <a:t>!</a:t>
            </a:r>
          </a:p>
        </p:txBody>
      </p:sp>
      <p:sp>
        <p:nvSpPr>
          <p:cNvPr id="4" name="Slide Number Placeholder 3"/>
          <p:cNvSpPr>
            <a:spLocks noGrp="1"/>
          </p:cNvSpPr>
          <p:nvPr>
            <p:ph type="sldNum" sz="quarter" idx="12"/>
          </p:nvPr>
        </p:nvSpPr>
        <p:spPr/>
        <p:txBody>
          <a:bodyPr/>
          <a:lstStyle/>
          <a:p>
            <a:fld id="{D64212AE-C6D7-4DAE-B05A-60F3647E62E0}" type="slidenum">
              <a:rPr lang="en-US" smtClean="0"/>
              <a:t>5</a:t>
            </a:fld>
            <a:endParaRPr lang="en-US"/>
          </a:p>
        </p:txBody>
      </p:sp>
    </p:spTree>
    <p:extLst>
      <p:ext uri="{BB962C8B-B14F-4D97-AF65-F5344CB8AC3E}">
        <p14:creationId xmlns:p14="http://schemas.microsoft.com/office/powerpoint/2010/main" val="3734250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45600" y="1539240"/>
            <a:ext cx="8339320" cy="44674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smtClean="0">
                <a:solidFill>
                  <a:schemeClr val="tx1"/>
                </a:solidFill>
              </a:rPr>
              <a:t>Are We Giving Our Advices With Absolute Honesty and Sincerity?</a:t>
            </a:r>
            <a:endParaRPr lang="en-US" sz="4500" dirty="0">
              <a:solidFill>
                <a:schemeClr val="tx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6</a:t>
            </a:fld>
            <a:endParaRPr lang="en-US"/>
          </a:p>
        </p:txBody>
      </p:sp>
    </p:spTree>
    <p:extLst>
      <p:ext uri="{BB962C8B-B14F-4D97-AF65-F5344CB8AC3E}">
        <p14:creationId xmlns:p14="http://schemas.microsoft.com/office/powerpoint/2010/main" val="27240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901" y="1645943"/>
            <a:ext cx="3813225" cy="3785652"/>
          </a:xfrm>
          <a:prstGeom prst="rect">
            <a:avLst/>
          </a:prstGeom>
        </p:spPr>
        <p:txBody>
          <a:bodyPr wrap="square">
            <a:spAutoFit/>
          </a:bodyPr>
          <a:lstStyle/>
          <a:p>
            <a:r>
              <a:rPr lang="en-US" sz="2400" dirty="0"/>
              <a:t>[4:59] Verily, Allah commands you to make over the trusts to those entitled to them, and that, when you judge between men, you judge with justice. And surely excellent is that with which Allah admonishes you! Allah is All-Hearing, All-Seeing.</a:t>
            </a:r>
            <a:endParaRPr lang="en-US" sz="2400" b="1" dirty="0"/>
          </a:p>
        </p:txBody>
      </p:sp>
      <p:sp>
        <p:nvSpPr>
          <p:cNvPr id="6" name="TextBox 5"/>
          <p:cNvSpPr txBox="1"/>
          <p:nvPr/>
        </p:nvSpPr>
        <p:spPr>
          <a:xfrm>
            <a:off x="4683505" y="1027734"/>
            <a:ext cx="3723070" cy="400110"/>
          </a:xfrm>
          <a:prstGeom prst="rect">
            <a:avLst/>
          </a:prstGeom>
          <a:noFill/>
        </p:spPr>
        <p:txBody>
          <a:bodyPr wrap="none" rtlCol="0">
            <a:spAutoFit/>
          </a:bodyPr>
          <a:lstStyle/>
          <a:p>
            <a:r>
              <a:rPr lang="en-US" sz="2000" dirty="0"/>
              <a:t>Click             to listen the recitation</a:t>
            </a:r>
          </a:p>
        </p:txBody>
      </p:sp>
      <p:pic>
        <p:nvPicPr>
          <p:cNvPr id="4" name="Picture 3"/>
          <p:cNvPicPr>
            <a:picLocks noChangeAspect="1"/>
          </p:cNvPicPr>
          <p:nvPr/>
        </p:nvPicPr>
        <p:blipFill>
          <a:blip r:embed="rId5"/>
          <a:stretch>
            <a:fillRect/>
          </a:stretch>
        </p:blipFill>
        <p:spPr>
          <a:xfrm>
            <a:off x="4587181" y="2109760"/>
            <a:ext cx="4059973" cy="1139832"/>
          </a:xfrm>
          <a:prstGeom prst="rect">
            <a:avLst/>
          </a:prstGeom>
        </p:spPr>
      </p:pic>
      <p:pic>
        <p:nvPicPr>
          <p:cNvPr id="8" name="Picture 7"/>
          <p:cNvPicPr>
            <a:picLocks noChangeAspect="1"/>
          </p:cNvPicPr>
          <p:nvPr/>
        </p:nvPicPr>
        <p:blipFill>
          <a:blip r:embed="rId6"/>
          <a:stretch>
            <a:fillRect/>
          </a:stretch>
        </p:blipFill>
        <p:spPr>
          <a:xfrm>
            <a:off x="4516946" y="3528933"/>
            <a:ext cx="4199449" cy="1148375"/>
          </a:xfrm>
          <a:prstGeom prst="rect">
            <a:avLst/>
          </a:prstGeom>
        </p:spPr>
      </p:pic>
      <p:pic>
        <p:nvPicPr>
          <p:cNvPr id="2" name="4_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1">
                <a:tint val="45000"/>
                <a:satMod val="400000"/>
              </a:schemeClr>
            </a:duotone>
          </a:blip>
          <a:stretch>
            <a:fillRect/>
          </a:stretch>
        </p:blipFill>
        <p:spPr>
          <a:xfrm>
            <a:off x="5358245" y="977441"/>
            <a:ext cx="539216" cy="539216"/>
          </a:xfrm>
          <a:prstGeom prst="rect">
            <a:avLst/>
          </a:prstGeom>
        </p:spPr>
      </p:pic>
      <p:sp>
        <p:nvSpPr>
          <p:cNvPr id="3" name="Slide Number Placeholder 2"/>
          <p:cNvSpPr>
            <a:spLocks noGrp="1"/>
          </p:cNvSpPr>
          <p:nvPr>
            <p:ph type="sldNum" sz="quarter" idx="12"/>
          </p:nvPr>
        </p:nvSpPr>
        <p:spPr/>
        <p:txBody>
          <a:bodyPr/>
          <a:lstStyle/>
          <a:p>
            <a:fld id="{D64212AE-C6D7-4DAE-B05A-60F3647E62E0}" type="slidenum">
              <a:rPr lang="en-US" smtClean="0"/>
              <a:t>7</a:t>
            </a:fld>
            <a:endParaRPr lang="en-US"/>
          </a:p>
        </p:txBody>
      </p:sp>
    </p:spTree>
    <p:extLst>
      <p:ext uri="{BB962C8B-B14F-4D97-AF65-F5344CB8AC3E}">
        <p14:creationId xmlns:p14="http://schemas.microsoft.com/office/powerpoint/2010/main" val="147381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08123" y="1310641"/>
            <a:ext cx="7886700" cy="3219998"/>
          </a:xfrm>
        </p:spPr>
        <p:txBody>
          <a:bodyPr>
            <a:noAutofit/>
          </a:bodyPr>
          <a:lstStyle/>
          <a:p>
            <a:r>
              <a:rPr lang="en-US" sz="2800" dirty="0" smtClean="0">
                <a:solidFill>
                  <a:srgbClr val="000000"/>
                </a:solidFill>
                <a:latin typeface="+mn-lt"/>
              </a:rPr>
              <a:t>What does this verse teach us about giving honest advices and sincere opinions?</a:t>
            </a:r>
            <a:endParaRPr lang="en-US" sz="2800" dirty="0">
              <a:solidFill>
                <a:srgbClr val="000000"/>
              </a:solidFill>
              <a:latin typeface="+mn-lt"/>
            </a:endParaRPr>
          </a:p>
        </p:txBody>
      </p:sp>
      <p:sp>
        <p:nvSpPr>
          <p:cNvPr id="6" name="TextBox 5"/>
          <p:cNvSpPr txBox="1"/>
          <p:nvPr/>
        </p:nvSpPr>
        <p:spPr>
          <a:xfrm>
            <a:off x="2047747" y="4675419"/>
            <a:ext cx="4734110" cy="707886"/>
          </a:xfrm>
          <a:prstGeom prst="rect">
            <a:avLst/>
          </a:prstGeom>
          <a:noFill/>
        </p:spPr>
        <p:txBody>
          <a:bodyPr wrap="square" rtlCol="0">
            <a:spAutoFit/>
          </a:bodyPr>
          <a:lstStyle/>
          <a:p>
            <a:pPr algn="ctr"/>
            <a:r>
              <a:rPr lang="en-US" sz="4000" dirty="0" smtClean="0">
                <a:solidFill>
                  <a:srgbClr val="000000"/>
                </a:solidFill>
              </a:rPr>
              <a:t>Share your thoughts</a:t>
            </a:r>
            <a:endParaRPr lang="en-US" sz="4000" dirty="0">
              <a:solidFill>
                <a:srgbClr val="000000"/>
              </a:solidFill>
            </a:endParaRPr>
          </a:p>
        </p:txBody>
      </p:sp>
      <p:sp>
        <p:nvSpPr>
          <p:cNvPr id="3" name="Slide Number Placeholder 2"/>
          <p:cNvSpPr>
            <a:spLocks noGrp="1"/>
          </p:cNvSpPr>
          <p:nvPr>
            <p:ph type="sldNum" sz="quarter" idx="12"/>
          </p:nvPr>
        </p:nvSpPr>
        <p:spPr/>
        <p:txBody>
          <a:bodyPr/>
          <a:lstStyle/>
          <a:p>
            <a:fld id="{D64212AE-C6D7-4DAE-B05A-60F3647E62E0}" type="slidenum">
              <a:rPr lang="en-US" smtClean="0"/>
              <a:t>8</a:t>
            </a:fld>
            <a:endParaRPr lang="en-US"/>
          </a:p>
        </p:txBody>
      </p:sp>
    </p:spTree>
    <p:extLst>
      <p:ext uri="{BB962C8B-B14F-4D97-AF65-F5344CB8AC3E}">
        <p14:creationId xmlns:p14="http://schemas.microsoft.com/office/powerpoint/2010/main" val="3483768278"/>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270070" y="1404125"/>
            <a:ext cx="6999405" cy="2662267"/>
          </a:xfrm>
          <a:prstGeom prst="rect">
            <a:avLst/>
          </a:prstGeom>
        </p:spPr>
        <p:txBody>
          <a:bodyPr wrap="square">
            <a:spAutoFit/>
          </a:bodyPr>
          <a:lstStyle/>
          <a:p>
            <a:pPr algn="just">
              <a:lnSpc>
                <a:spcPct val="115000"/>
              </a:lnSpc>
            </a:pPr>
            <a:endParaRPr lang="en-US" sz="2000" b="1" dirty="0" smtClean="0"/>
          </a:p>
          <a:p>
            <a:r>
              <a:rPr lang="en-US" sz="2400" b="1" dirty="0"/>
              <a:t>The  Holy prophet (</a:t>
            </a:r>
            <a:r>
              <a:rPr lang="en-US" sz="2400" b="1" dirty="0" smtClean="0"/>
              <a:t>saw) </a:t>
            </a:r>
            <a:r>
              <a:rPr lang="en-US" sz="2400" b="1" dirty="0"/>
              <a:t>said that one who is consulted is a trustee and one whose seeks his consultation and he gives it to him without due integrity betrays him. </a:t>
            </a:r>
            <a:endParaRPr lang="en-US" sz="2400" b="1" dirty="0" smtClean="0"/>
          </a:p>
          <a:p>
            <a:endParaRPr lang="en-US" sz="2400" b="1" dirty="0"/>
          </a:p>
          <a:p>
            <a:pPr algn="r"/>
            <a:r>
              <a:rPr lang="en-US" sz="2400" b="1" dirty="0" smtClean="0"/>
              <a:t>(</a:t>
            </a:r>
            <a:r>
              <a:rPr lang="en-US" sz="2400" b="1" dirty="0" err="1"/>
              <a:t>Musnad</a:t>
            </a:r>
            <a:r>
              <a:rPr lang="en-US" sz="2400" b="1" dirty="0"/>
              <a:t> Imam al-</a:t>
            </a:r>
            <a:r>
              <a:rPr lang="en-US" sz="2400" b="1" dirty="0" err="1"/>
              <a:t>A’zam</a:t>
            </a:r>
            <a:r>
              <a:rPr lang="en-US" sz="2400" b="1" dirty="0"/>
              <a:t>)</a:t>
            </a:r>
            <a:endParaRPr lang="en-US" sz="2400" dirty="0"/>
          </a:p>
        </p:txBody>
      </p:sp>
      <p:sp>
        <p:nvSpPr>
          <p:cNvPr id="3" name="TextBox 6"/>
          <p:cNvSpPr txBox="1"/>
          <p:nvPr/>
        </p:nvSpPr>
        <p:spPr>
          <a:xfrm>
            <a:off x="3674532" y="424487"/>
            <a:ext cx="5077737"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the Holy Prophet (saw)</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9</a:t>
            </a:fld>
            <a:endParaRPr lang="en-US"/>
          </a:p>
        </p:txBody>
      </p:sp>
    </p:spTree>
    <p:extLst>
      <p:ext uri="{BB962C8B-B14F-4D97-AF65-F5344CB8AC3E}">
        <p14:creationId xmlns:p14="http://schemas.microsoft.com/office/powerpoint/2010/main" val="3294069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Lucida Grande"/>
        <a:ea typeface="Lucida Grande"/>
        <a:cs typeface="Lucida Grand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3512</TotalTime>
  <Words>2280</Words>
  <Application>Microsoft Office PowerPoint</Application>
  <PresentationFormat>On-screen Show (4:3)</PresentationFormat>
  <Paragraphs>189</Paragraphs>
  <Slides>29</Slides>
  <Notes>14</Notes>
  <HiddenSlides>0</HiddenSlides>
  <MMClips>2</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Renaissance</vt:lpstr>
      <vt:lpstr>Office Theme</vt:lpstr>
      <vt:lpstr>Majlis Ansarullah Monthly Meeting</vt:lpstr>
      <vt:lpstr>AGENDA</vt:lpstr>
      <vt:lpstr>PowerPoint Presentation</vt:lpstr>
      <vt:lpstr>PowerPoint Presentation</vt:lpstr>
      <vt:lpstr>PowerPoint Presentation</vt:lpstr>
      <vt:lpstr>PowerPoint Presentation</vt:lpstr>
      <vt:lpstr>PowerPoint Presentation</vt:lpstr>
      <vt:lpstr>What does this verse teach us about giving honest advices and sincere opinions?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stand?</vt:lpstr>
      <vt:lpstr>How to Improve?</vt:lpstr>
      <vt:lpstr> Health Topic: Men’s Health</vt:lpstr>
      <vt:lpstr>Health Topic: Annual Health Examination</vt:lpstr>
      <vt:lpstr>What is Annual Physical Examination?</vt:lpstr>
      <vt:lpstr>What to Expect?</vt:lpstr>
      <vt:lpstr>How to get an Annual Exam?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Rizwan Alladin</dc:creator>
  <cp:lastModifiedBy>Khan, Pervaiz (P.)</cp:lastModifiedBy>
  <cp:revision>221</cp:revision>
  <dcterms:created xsi:type="dcterms:W3CDTF">2015-11-01T03:33:14Z</dcterms:created>
  <dcterms:modified xsi:type="dcterms:W3CDTF">2017-02-06T00:21:31Z</dcterms:modified>
</cp:coreProperties>
</file>